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embeddedFontLst>
    <p:embeddedFont>
      <p:font typeface="Raleway"/>
      <p:regular r:id="rId68"/>
      <p:bold r:id="rId69"/>
      <p:italic r:id="rId70"/>
      <p:boldItalic r:id="rId71"/>
    </p:embeddedFont>
    <p:embeddedFont>
      <p:font typeface="Roboto"/>
      <p:regular r:id="rId72"/>
      <p:bold r:id="rId73"/>
      <p:italic r:id="rId74"/>
      <p:boldItalic r:id="rId75"/>
    </p:embeddedFont>
    <p:embeddedFont>
      <p:font typeface="Bebas Neue"/>
      <p:regular r:id="rId76"/>
    </p:embeddedFont>
    <p:embeddedFont>
      <p:font typeface="Rubik"/>
      <p:regular r:id="rId77"/>
      <p:bold r:id="rId78"/>
      <p:italic r:id="rId79"/>
      <p:boldItalic r:id="rId80"/>
    </p:embeddedFont>
    <p:embeddedFont>
      <p:font typeface="PT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5" roundtripDataSignature="AMtx7mgepK2AvPHa8xkSgCLx2Hw+gaGW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10A235-FEB8-420E-9CCD-1B84CCD43D03}">
  <a:tblStyle styleId="{E110A235-FEB8-420E-9CCD-1B84CCD43D0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boldItalic.fntdata"/><Relationship Id="rId83" Type="http://schemas.openxmlformats.org/officeDocument/2006/relationships/font" Target="fonts/PTSans-italic.fntdata"/><Relationship Id="rId42" Type="http://schemas.openxmlformats.org/officeDocument/2006/relationships/slide" Target="slides/slide35.xml"/><Relationship Id="rId41" Type="http://schemas.openxmlformats.org/officeDocument/2006/relationships/slide" Target="slides/slide34.xml"/><Relationship Id="rId85" Type="http://customschemas.google.com/relationships/presentationmetadata" Target="meta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ubik-boldItalic.fntdata"/><Relationship Id="rId82" Type="http://schemas.openxmlformats.org/officeDocument/2006/relationships/font" Target="fonts/PTSans-bold.fntdata"/><Relationship Id="rId81"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4.xml"/><Relationship Id="rId75" Type="http://schemas.openxmlformats.org/officeDocument/2006/relationships/font" Target="fonts/Roboto-boldItalic.fntdata"/><Relationship Id="rId30" Type="http://schemas.openxmlformats.org/officeDocument/2006/relationships/slide" Target="slides/slide23.xml"/><Relationship Id="rId74" Type="http://schemas.openxmlformats.org/officeDocument/2006/relationships/font" Target="fonts/Roboto-italic.fntdata"/><Relationship Id="rId33" Type="http://schemas.openxmlformats.org/officeDocument/2006/relationships/slide" Target="slides/slide26.xml"/><Relationship Id="rId77" Type="http://schemas.openxmlformats.org/officeDocument/2006/relationships/font" Target="fonts/Rubik-regular.fntdata"/><Relationship Id="rId32" Type="http://schemas.openxmlformats.org/officeDocument/2006/relationships/slide" Target="slides/slide25.xml"/><Relationship Id="rId76" Type="http://schemas.openxmlformats.org/officeDocument/2006/relationships/font" Target="fonts/BebasNeue-regular.fntdata"/><Relationship Id="rId35" Type="http://schemas.openxmlformats.org/officeDocument/2006/relationships/slide" Target="slides/slide28.xml"/><Relationship Id="rId79" Type="http://schemas.openxmlformats.org/officeDocument/2006/relationships/font" Target="fonts/Rubik-italic.fntdata"/><Relationship Id="rId34" Type="http://schemas.openxmlformats.org/officeDocument/2006/relationships/slide" Target="slides/slide27.xml"/><Relationship Id="rId78" Type="http://schemas.openxmlformats.org/officeDocument/2006/relationships/font" Target="fonts/Rubik-bold.fntdata"/><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aleway-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aleway-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493" name="Google Shape;49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00">
                <a:solidFill>
                  <a:srgbClr val="333333"/>
                </a:solidFill>
              </a:rPr>
              <a:t>Results also point out that technology stocks are positively and significantly affected by crude oil prices, which indicates that increasing crude oil prices put more pressure on technology firms to lower their energy-related costs and innovate more energy-conserving products due to high demand from other sectors.</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04" name="Google Shape;504;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15" name="Google Shape;515;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26" name="Google Shape;526;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VIX index: a popular measure of the stock market's expectation of volatility based on S&amp;P 500 index options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SPX: is a stock market index tracking the stock performance of 500 of the largest companies listed on stock exchanges in the United States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NDX: The Nasdaq-100 is a stock market index made up of 101 equity securities issued by 100 of the largest non-financial companies listed on the Nasdaq stock exchange</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RUT: Russell </a:t>
            </a:r>
            <a:r>
              <a:rPr lang="en" sz="1050">
                <a:solidFill>
                  <a:srgbClr val="4D5156"/>
                </a:solidFill>
                <a:highlight>
                  <a:schemeClr val="lt1"/>
                </a:highlight>
                <a:latin typeface="Roboto"/>
                <a:ea typeface="Roboto"/>
                <a:cs typeface="Roboto"/>
                <a:sym typeface="Roboto"/>
              </a:rPr>
              <a:t>is a small-cap U.S. stock market index</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37" name="Google Shape;537;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48" name="Google Shape;548;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59" name="Google Shape;559;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70" name="Google Shape;570;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79" name="Google Shape;579;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90" name="Google Shape;59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390" name="Google Shape;390;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01" name="Google Shape;601;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14" name="Google Shape;61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27" name="Google Shape;627;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40" name="Google Shape;640;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51" name="Google Shape;651;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65" name="Google Shape;665;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79" name="Google Shape;679;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691" name="Google Shape;691;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06" name="Google Shape;706;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20" name="Google Shape;720;p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410" name="Google Shape;410;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34" name="Google Shape;734;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48" name="Google Shape;748;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60" name="Google Shape;760;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72" name="Google Shape;772;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782" name="Google Shape;782;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rPr lang="en">
                <a:solidFill>
                  <a:schemeClr val="dk1"/>
                </a:solidFill>
              </a:rPr>
              <a:t>This thing supports my correction analysis about </a:t>
            </a:r>
            <a:endParaRPr>
              <a:solidFill>
                <a:schemeClr val="dk1"/>
              </a:solidFill>
            </a:endParaRPr>
          </a:p>
        </p:txBody>
      </p:sp>
      <p:sp>
        <p:nvSpPr>
          <p:cNvPr id="792" name="Google Shape;792;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02" name="Google Shape;802;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12" name="Google Shape;812;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22" name="Google Shape;822;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34" name="Google Shape;834;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420" name="Google Shape;42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45" name="Google Shape;845;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56" name="Google Shape;856;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66" name="Google Shape;866;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77" name="Google Shape;877;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88" name="Google Shape;888;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899" name="Google Shape;899;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10" name="Google Shape;910;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20" name="Google Shape;920;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30" name="Google Shape;930;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2014: </a:t>
            </a:r>
            <a:r>
              <a:rPr lang="en" sz="1050">
                <a:solidFill>
                  <a:schemeClr val="dk1"/>
                </a:solidFill>
                <a:highlight>
                  <a:schemeClr val="lt1"/>
                </a:highlight>
              </a:rPr>
              <a:t>['ATM_MXN (CME)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2018: </a:t>
            </a:r>
            <a:r>
              <a:rPr lang="en" sz="1050">
                <a:solidFill>
                  <a:schemeClr val="dk1"/>
                </a:solidFill>
                <a:highlight>
                  <a:schemeClr val="lt1"/>
                </a:highlight>
              </a:rPr>
              <a:t>Macro_UMCSENT</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2020: </a:t>
            </a:r>
            <a:r>
              <a:rPr lang="en" sz="1050">
                <a:solidFill>
                  <a:schemeClr val="dk1"/>
                </a:solidFill>
                <a:highlight>
                  <a:schemeClr val="lt1"/>
                </a:highlight>
              </a:rPr>
              <a:t>['ATM_Malting Barley (NYX)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2021: </a:t>
            </a:r>
            <a:r>
              <a:rPr lang="en">
                <a:solidFill>
                  <a:schemeClr val="dk1"/>
                </a:solidFill>
              </a:rPr>
              <a:t>['Macro_USSLIND']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40" name="Google Shape;940;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430" name="Google Shape;430;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52" name="Google Shape;952;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61" name="Google Shape;961;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70" name="Google Shape;970;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79" name="Google Shape;979;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89" name="Google Shape;989;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999" name="Google Shape;999;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1008" name="Google Shape;1008;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1018" name="Google Shape;1018;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1028" name="Google Shape;1028;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1038" name="Google Shape;1038;p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2014: </a:t>
            </a:r>
            <a:r>
              <a:rPr lang="en" sz="1050">
                <a:solidFill>
                  <a:schemeClr val="dk1"/>
                </a:solidFill>
                <a:highlight>
                  <a:schemeClr val="lt1"/>
                </a:highlight>
              </a:rPr>
              <a:t>['ATM_MXN (CME)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2018: </a:t>
            </a:r>
            <a:r>
              <a:rPr lang="en" sz="1050">
                <a:solidFill>
                  <a:schemeClr val="dk1"/>
                </a:solidFill>
                <a:highlight>
                  <a:schemeClr val="lt1"/>
                </a:highlight>
              </a:rPr>
              <a:t>Macro_UMCSENT</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2020: </a:t>
            </a:r>
            <a:r>
              <a:rPr lang="en" sz="1050">
                <a:solidFill>
                  <a:schemeClr val="dk1"/>
                </a:solidFill>
                <a:highlight>
                  <a:schemeClr val="lt1"/>
                </a:highlight>
              </a:rPr>
              <a:t>['ATM_Malting Barley (NYX)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2021: </a:t>
            </a:r>
            <a:r>
              <a:rPr lang="en">
                <a:solidFill>
                  <a:schemeClr val="dk1"/>
                </a:solidFill>
              </a:rPr>
              <a:t>['Macro_USSLIND']</a:t>
            </a:r>
            <a:endParaRPr>
              <a:solidFill>
                <a:schemeClr val="dk1"/>
              </a:solidFill>
            </a:endParaRPr>
          </a:p>
        </p:txBody>
      </p:sp>
      <p:sp>
        <p:nvSpPr>
          <p:cNvPr id="444" name="Google Shape;444;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p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2014: </a:t>
            </a:r>
            <a:r>
              <a:rPr lang="en" sz="1050">
                <a:solidFill>
                  <a:schemeClr val="dk1"/>
                </a:solidFill>
                <a:highlight>
                  <a:schemeClr val="lt1"/>
                </a:highlight>
              </a:rPr>
              <a:t>['ATM_MXN (CME)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'ATM_MXN (CME)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2020: </a:t>
            </a:r>
            <a:r>
              <a:rPr lang="en" sz="1050">
                <a:solidFill>
                  <a:schemeClr val="dk1"/>
                </a:solidFill>
                <a:highlight>
                  <a:schemeClr val="lt1"/>
                </a:highlight>
              </a:rPr>
              <a:t>['ATM_Malting Barley (NYX) 1M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6M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3M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2M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chemeClr val="lt1"/>
                </a:highlight>
              </a:rPr>
              <a:t> 'ATM_Malting Barley (NYX) 1W Vols_lag1d_100_period_std_dev_volatility']</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453" name="Google Shape;453;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Zhixing</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465" name="Google Shape;465;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050">
                <a:solidFill>
                  <a:schemeClr val="dk1"/>
                </a:solidFill>
                <a:highlight>
                  <a:srgbClr val="FFFFFF"/>
                </a:highlight>
              </a:rPr>
              <a:t>'3m', 'ATM', 'BofA', 'CP', 'Equities', 'Futures', 'IV', 'MSCI', “'Macro', 'NIKKEI', 'SPX', 'US'</a:t>
            </a:r>
            <a:endParaRPr sz="1050">
              <a:solidFill>
                <a:schemeClr val="dk1"/>
              </a:solidFill>
              <a:highlight>
                <a:srgbClr val="FFFFFF"/>
              </a:highlight>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479" name="Google Shape;479;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2"/>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62"/>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500"/>
              </a:spcBef>
              <a:spcAft>
                <a:spcPts val="0"/>
              </a:spcAft>
              <a:buClr>
                <a:srgbClr val="B98888"/>
              </a:buClr>
              <a:buSzPts val="2400"/>
              <a:buNone/>
              <a:defRPr>
                <a:solidFill>
                  <a:srgbClr val="B98888"/>
                </a:solidFill>
              </a:defRPr>
            </a:lvl1pPr>
            <a:lvl2pPr lvl="1" algn="ctr">
              <a:lnSpc>
                <a:spcPct val="100000"/>
              </a:lnSpc>
              <a:spcBef>
                <a:spcPts val="400"/>
              </a:spcBef>
              <a:spcAft>
                <a:spcPts val="0"/>
              </a:spcAft>
              <a:buClr>
                <a:srgbClr val="B98888"/>
              </a:buClr>
              <a:buSzPts val="2100"/>
              <a:buNone/>
              <a:defRPr>
                <a:solidFill>
                  <a:srgbClr val="B98888"/>
                </a:solidFill>
              </a:defRPr>
            </a:lvl2pPr>
            <a:lvl3pPr lvl="2" algn="ctr">
              <a:lnSpc>
                <a:spcPct val="100000"/>
              </a:lnSpc>
              <a:spcBef>
                <a:spcPts val="400"/>
              </a:spcBef>
              <a:spcAft>
                <a:spcPts val="0"/>
              </a:spcAft>
              <a:buClr>
                <a:srgbClr val="B98888"/>
              </a:buClr>
              <a:buSzPts val="1800"/>
              <a:buNone/>
              <a:defRPr>
                <a:solidFill>
                  <a:srgbClr val="B98888"/>
                </a:solidFill>
              </a:defRPr>
            </a:lvl3pPr>
            <a:lvl4pPr lvl="3" algn="ctr">
              <a:lnSpc>
                <a:spcPct val="100000"/>
              </a:lnSpc>
              <a:spcBef>
                <a:spcPts val="300"/>
              </a:spcBef>
              <a:spcAft>
                <a:spcPts val="0"/>
              </a:spcAft>
              <a:buClr>
                <a:srgbClr val="B98888"/>
              </a:buClr>
              <a:buSzPts val="1500"/>
              <a:buNone/>
              <a:defRPr>
                <a:solidFill>
                  <a:srgbClr val="B98888"/>
                </a:solidFill>
              </a:defRPr>
            </a:lvl4pPr>
            <a:lvl5pPr lvl="4" algn="ctr">
              <a:lnSpc>
                <a:spcPct val="100000"/>
              </a:lnSpc>
              <a:spcBef>
                <a:spcPts val="300"/>
              </a:spcBef>
              <a:spcAft>
                <a:spcPts val="0"/>
              </a:spcAft>
              <a:buClr>
                <a:srgbClr val="B98888"/>
              </a:buClr>
              <a:buSzPts val="1500"/>
              <a:buNone/>
              <a:defRPr>
                <a:solidFill>
                  <a:srgbClr val="B98888"/>
                </a:solidFill>
              </a:defRPr>
            </a:lvl5pPr>
            <a:lvl6pPr lvl="5" algn="ctr">
              <a:lnSpc>
                <a:spcPct val="100000"/>
              </a:lnSpc>
              <a:spcBef>
                <a:spcPts val="300"/>
              </a:spcBef>
              <a:spcAft>
                <a:spcPts val="0"/>
              </a:spcAft>
              <a:buClr>
                <a:srgbClr val="B98888"/>
              </a:buClr>
              <a:buSzPts val="1500"/>
              <a:buNone/>
              <a:defRPr>
                <a:solidFill>
                  <a:srgbClr val="B98888"/>
                </a:solidFill>
              </a:defRPr>
            </a:lvl6pPr>
            <a:lvl7pPr lvl="6" algn="ctr">
              <a:lnSpc>
                <a:spcPct val="100000"/>
              </a:lnSpc>
              <a:spcBef>
                <a:spcPts val="300"/>
              </a:spcBef>
              <a:spcAft>
                <a:spcPts val="0"/>
              </a:spcAft>
              <a:buClr>
                <a:srgbClr val="B98888"/>
              </a:buClr>
              <a:buSzPts val="1500"/>
              <a:buNone/>
              <a:defRPr>
                <a:solidFill>
                  <a:srgbClr val="B98888"/>
                </a:solidFill>
              </a:defRPr>
            </a:lvl7pPr>
            <a:lvl8pPr lvl="7" algn="ctr">
              <a:lnSpc>
                <a:spcPct val="100000"/>
              </a:lnSpc>
              <a:spcBef>
                <a:spcPts val="300"/>
              </a:spcBef>
              <a:spcAft>
                <a:spcPts val="0"/>
              </a:spcAft>
              <a:buClr>
                <a:srgbClr val="B98888"/>
              </a:buClr>
              <a:buSzPts val="1500"/>
              <a:buNone/>
              <a:defRPr>
                <a:solidFill>
                  <a:srgbClr val="B98888"/>
                </a:solidFill>
              </a:defRPr>
            </a:lvl8pPr>
            <a:lvl9pPr lvl="8" algn="ctr">
              <a:lnSpc>
                <a:spcPct val="100000"/>
              </a:lnSpc>
              <a:spcBef>
                <a:spcPts val="300"/>
              </a:spcBef>
              <a:spcAft>
                <a:spcPts val="0"/>
              </a:spcAft>
              <a:buClr>
                <a:srgbClr val="B98888"/>
              </a:buClr>
              <a:buSzPts val="1500"/>
              <a:buNone/>
              <a:defRPr>
                <a:solidFill>
                  <a:srgbClr val="B98888"/>
                </a:solidFill>
              </a:defRPr>
            </a:lvl9pPr>
          </a:lstStyle>
          <a:p/>
        </p:txBody>
      </p:sp>
      <p:sp>
        <p:nvSpPr>
          <p:cNvPr id="14" name="Google Shape;14;p6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6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6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71"/>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1" name="Google Shape;71;p7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7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7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2"/>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72"/>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7" name="Google Shape;77;p7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7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7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p74"/>
          <p:cNvSpPr txBox="1"/>
          <p:nvPr>
            <p:ph type="ctrTitle"/>
          </p:nvPr>
        </p:nvSpPr>
        <p:spPr>
          <a:xfrm>
            <a:off x="1164300" y="1340300"/>
            <a:ext cx="6815400" cy="183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b="1" sz="4300">
                <a:latin typeface="Raleway"/>
                <a:ea typeface="Raleway"/>
                <a:cs typeface="Raleway"/>
                <a:sym typeface="Raleway"/>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85" name="Google Shape;85;p74"/>
          <p:cNvSpPr txBox="1"/>
          <p:nvPr>
            <p:ph idx="1" type="subTitle"/>
          </p:nvPr>
        </p:nvSpPr>
        <p:spPr>
          <a:xfrm>
            <a:off x="1783812" y="3329188"/>
            <a:ext cx="5576400" cy="47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Rubik"/>
                <a:ea typeface="Rubik"/>
                <a:cs typeface="Rubik"/>
                <a:sym typeface="Rubi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 name="Google Shape;86;p74"/>
          <p:cNvSpPr/>
          <p:nvPr/>
        </p:nvSpPr>
        <p:spPr>
          <a:xfrm rot="-518693">
            <a:off x="-1562443" y="-2575310"/>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87" name="Google Shape;87;p74"/>
          <p:cNvSpPr/>
          <p:nvPr/>
        </p:nvSpPr>
        <p:spPr>
          <a:xfrm flipH="1" rot="6057014">
            <a:off x="7293426" y="2332977"/>
            <a:ext cx="4341207" cy="3971931"/>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88" name="Google Shape;88;p74"/>
          <p:cNvSpPr/>
          <p:nvPr/>
        </p:nvSpPr>
        <p:spPr>
          <a:xfrm>
            <a:off x="7790681" y="386978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4"/>
          <p:cNvSpPr/>
          <p:nvPr/>
        </p:nvSpPr>
        <p:spPr>
          <a:xfrm>
            <a:off x="949550" y="1420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4"/>
          <p:cNvSpPr/>
          <p:nvPr/>
        </p:nvSpPr>
        <p:spPr>
          <a:xfrm>
            <a:off x="-412374" y="457823"/>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4"/>
          <p:cNvSpPr/>
          <p:nvPr/>
        </p:nvSpPr>
        <p:spPr>
          <a:xfrm>
            <a:off x="8512075" y="453860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4"/>
          <p:cNvSpPr/>
          <p:nvPr/>
        </p:nvSpPr>
        <p:spPr>
          <a:xfrm>
            <a:off x="949542" y="41469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4"/>
          <p:cNvSpPr/>
          <p:nvPr/>
        </p:nvSpPr>
        <p:spPr>
          <a:xfrm>
            <a:off x="-245975" y="403482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4"/>
          <p:cNvSpPr/>
          <p:nvPr/>
        </p:nvSpPr>
        <p:spPr>
          <a:xfrm>
            <a:off x="8170050" y="-298550"/>
            <a:ext cx="1801590" cy="1801590"/>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75"/>
          <p:cNvSpPr/>
          <p:nvPr>
            <p:ph idx="2" type="pic"/>
          </p:nvPr>
        </p:nvSpPr>
        <p:spPr>
          <a:xfrm>
            <a:off x="720000" y="962700"/>
            <a:ext cx="3254400" cy="3494700"/>
          </a:xfrm>
          <a:prstGeom prst="rect">
            <a:avLst/>
          </a:prstGeom>
          <a:noFill/>
          <a:ln>
            <a:noFill/>
          </a:ln>
        </p:spPr>
      </p:sp>
      <p:sp>
        <p:nvSpPr>
          <p:cNvPr id="97" name="Google Shape;97;p75"/>
          <p:cNvSpPr txBox="1"/>
          <p:nvPr>
            <p:ph type="title"/>
          </p:nvPr>
        </p:nvSpPr>
        <p:spPr>
          <a:xfrm>
            <a:off x="4496950" y="2437725"/>
            <a:ext cx="4003200" cy="12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8" name="Google Shape;98;p75"/>
          <p:cNvSpPr txBox="1"/>
          <p:nvPr>
            <p:ph idx="3" type="title"/>
          </p:nvPr>
        </p:nvSpPr>
        <p:spPr>
          <a:xfrm>
            <a:off x="4496950" y="1009875"/>
            <a:ext cx="1645800" cy="140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7000"/>
              <a:buNone/>
              <a:defRPr sz="7000">
                <a:solidFill>
                  <a:schemeClr val="dk2"/>
                </a:solidFill>
              </a:defRPr>
            </a:lvl1pPr>
            <a:lvl2pPr lvl="1" algn="ctr">
              <a:lnSpc>
                <a:spcPct val="100000"/>
              </a:lnSpc>
              <a:spcBef>
                <a:spcPts val="0"/>
              </a:spcBef>
              <a:spcAft>
                <a:spcPts val="0"/>
              </a:spcAft>
              <a:buClr>
                <a:schemeClr val="dk2"/>
              </a:buClr>
              <a:buSzPts val="7000"/>
              <a:buNone/>
              <a:defRPr sz="7000">
                <a:solidFill>
                  <a:schemeClr val="dk2"/>
                </a:solidFill>
              </a:defRPr>
            </a:lvl2pPr>
            <a:lvl3pPr lvl="2" algn="ctr">
              <a:lnSpc>
                <a:spcPct val="100000"/>
              </a:lnSpc>
              <a:spcBef>
                <a:spcPts val="0"/>
              </a:spcBef>
              <a:spcAft>
                <a:spcPts val="0"/>
              </a:spcAft>
              <a:buClr>
                <a:schemeClr val="dk2"/>
              </a:buClr>
              <a:buSzPts val="7000"/>
              <a:buNone/>
              <a:defRPr sz="7000">
                <a:solidFill>
                  <a:schemeClr val="dk2"/>
                </a:solidFill>
              </a:defRPr>
            </a:lvl3pPr>
            <a:lvl4pPr lvl="3" algn="ctr">
              <a:lnSpc>
                <a:spcPct val="100000"/>
              </a:lnSpc>
              <a:spcBef>
                <a:spcPts val="0"/>
              </a:spcBef>
              <a:spcAft>
                <a:spcPts val="0"/>
              </a:spcAft>
              <a:buClr>
                <a:schemeClr val="dk2"/>
              </a:buClr>
              <a:buSzPts val="7000"/>
              <a:buNone/>
              <a:defRPr sz="7000">
                <a:solidFill>
                  <a:schemeClr val="dk2"/>
                </a:solidFill>
              </a:defRPr>
            </a:lvl4pPr>
            <a:lvl5pPr lvl="4" algn="ctr">
              <a:lnSpc>
                <a:spcPct val="100000"/>
              </a:lnSpc>
              <a:spcBef>
                <a:spcPts val="0"/>
              </a:spcBef>
              <a:spcAft>
                <a:spcPts val="0"/>
              </a:spcAft>
              <a:buClr>
                <a:schemeClr val="dk2"/>
              </a:buClr>
              <a:buSzPts val="7000"/>
              <a:buNone/>
              <a:defRPr sz="7000">
                <a:solidFill>
                  <a:schemeClr val="dk2"/>
                </a:solidFill>
              </a:defRPr>
            </a:lvl5pPr>
            <a:lvl6pPr lvl="5" algn="ctr">
              <a:lnSpc>
                <a:spcPct val="100000"/>
              </a:lnSpc>
              <a:spcBef>
                <a:spcPts val="0"/>
              </a:spcBef>
              <a:spcAft>
                <a:spcPts val="0"/>
              </a:spcAft>
              <a:buClr>
                <a:schemeClr val="dk2"/>
              </a:buClr>
              <a:buSzPts val="7000"/>
              <a:buNone/>
              <a:defRPr sz="7000">
                <a:solidFill>
                  <a:schemeClr val="dk2"/>
                </a:solidFill>
              </a:defRPr>
            </a:lvl6pPr>
            <a:lvl7pPr lvl="6" algn="ctr">
              <a:lnSpc>
                <a:spcPct val="100000"/>
              </a:lnSpc>
              <a:spcBef>
                <a:spcPts val="0"/>
              </a:spcBef>
              <a:spcAft>
                <a:spcPts val="0"/>
              </a:spcAft>
              <a:buClr>
                <a:schemeClr val="dk2"/>
              </a:buClr>
              <a:buSzPts val="7000"/>
              <a:buNone/>
              <a:defRPr sz="7000">
                <a:solidFill>
                  <a:schemeClr val="dk2"/>
                </a:solidFill>
              </a:defRPr>
            </a:lvl7pPr>
            <a:lvl8pPr lvl="7" algn="ctr">
              <a:lnSpc>
                <a:spcPct val="100000"/>
              </a:lnSpc>
              <a:spcBef>
                <a:spcPts val="0"/>
              </a:spcBef>
              <a:spcAft>
                <a:spcPts val="0"/>
              </a:spcAft>
              <a:buClr>
                <a:schemeClr val="dk2"/>
              </a:buClr>
              <a:buSzPts val="7000"/>
              <a:buNone/>
              <a:defRPr sz="7000">
                <a:solidFill>
                  <a:schemeClr val="dk2"/>
                </a:solidFill>
              </a:defRPr>
            </a:lvl8pPr>
            <a:lvl9pPr lvl="8" algn="ctr">
              <a:lnSpc>
                <a:spcPct val="100000"/>
              </a:lnSpc>
              <a:spcBef>
                <a:spcPts val="0"/>
              </a:spcBef>
              <a:spcAft>
                <a:spcPts val="0"/>
              </a:spcAft>
              <a:buClr>
                <a:schemeClr val="dk2"/>
              </a:buClr>
              <a:buSzPts val="7000"/>
              <a:buNone/>
              <a:defRPr sz="7000">
                <a:solidFill>
                  <a:schemeClr val="dk2"/>
                </a:solidFill>
              </a:defRPr>
            </a:lvl9pPr>
          </a:lstStyle>
          <a:p/>
        </p:txBody>
      </p:sp>
      <p:sp>
        <p:nvSpPr>
          <p:cNvPr id="99" name="Google Shape;99;p75"/>
          <p:cNvSpPr/>
          <p:nvPr/>
        </p:nvSpPr>
        <p:spPr>
          <a:xfrm>
            <a:off x="8027892" y="-301977"/>
            <a:ext cx="1460196" cy="1406377"/>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75"/>
          <p:cNvSpPr/>
          <p:nvPr/>
        </p:nvSpPr>
        <p:spPr>
          <a:xfrm>
            <a:off x="-202783" y="1938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5"/>
          <p:cNvSpPr/>
          <p:nvPr/>
        </p:nvSpPr>
        <p:spPr>
          <a:xfrm>
            <a:off x="6573000" y="-4749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5"/>
          <p:cNvSpPr/>
          <p:nvPr/>
        </p:nvSpPr>
        <p:spPr>
          <a:xfrm flipH="1" rot="-10281307">
            <a:off x="-970393" y="288081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03" name="Google Shape;103;p75"/>
          <p:cNvSpPr/>
          <p:nvPr/>
        </p:nvSpPr>
        <p:spPr>
          <a:xfrm>
            <a:off x="-306475" y="4398498"/>
            <a:ext cx="1460163" cy="1460163"/>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5"/>
          <p:cNvSpPr/>
          <p:nvPr/>
        </p:nvSpPr>
        <p:spPr>
          <a:xfrm>
            <a:off x="6934359" y="4399894"/>
            <a:ext cx="1671919" cy="933782"/>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Raleway Black"/>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7" name="Google Shape;107;p76"/>
          <p:cNvSpPr txBox="1"/>
          <p:nvPr>
            <p:ph idx="1" type="body"/>
          </p:nvPr>
        </p:nvSpPr>
        <p:spPr>
          <a:xfrm>
            <a:off x="720000" y="1133050"/>
            <a:ext cx="7704000" cy="381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120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08" name="Google Shape;108;p76"/>
          <p:cNvSpPr/>
          <p:nvPr/>
        </p:nvSpPr>
        <p:spPr>
          <a:xfrm rot="2511134">
            <a:off x="6654915" y="-2575664"/>
            <a:ext cx="4341247" cy="3971955"/>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09" name="Google Shape;109;p76"/>
          <p:cNvSpPr/>
          <p:nvPr/>
        </p:nvSpPr>
        <p:spPr>
          <a:xfrm>
            <a:off x="8334600" y="423662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76"/>
          <p:cNvSpPr/>
          <p:nvPr/>
        </p:nvSpPr>
        <p:spPr>
          <a:xfrm>
            <a:off x="-1007850" y="-984675"/>
            <a:ext cx="1801590" cy="1801590"/>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76"/>
          <p:cNvSpPr/>
          <p:nvPr/>
        </p:nvSpPr>
        <p:spPr>
          <a:xfrm>
            <a:off x="8568918" y="527963"/>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6"/>
          <p:cNvSpPr/>
          <p:nvPr/>
        </p:nvSpPr>
        <p:spPr>
          <a:xfrm flipH="1" rot="-10281307">
            <a:off x="-1638493" y="372616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77"/>
          <p:cNvSpPr txBox="1"/>
          <p:nvPr>
            <p:ph type="title"/>
          </p:nvPr>
        </p:nvSpPr>
        <p:spPr>
          <a:xfrm>
            <a:off x="721425" y="445025"/>
            <a:ext cx="7702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5" name="Google Shape;115;p77"/>
          <p:cNvSpPr txBox="1"/>
          <p:nvPr>
            <p:ph idx="1" type="subTitle"/>
          </p:nvPr>
        </p:nvSpPr>
        <p:spPr>
          <a:xfrm>
            <a:off x="4707537" y="2292475"/>
            <a:ext cx="2505600" cy="166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77"/>
          <p:cNvSpPr txBox="1"/>
          <p:nvPr>
            <p:ph idx="2" type="subTitle"/>
          </p:nvPr>
        </p:nvSpPr>
        <p:spPr>
          <a:xfrm>
            <a:off x="1930875" y="2292489"/>
            <a:ext cx="2505600" cy="166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 name="Google Shape;117;p77"/>
          <p:cNvSpPr txBox="1"/>
          <p:nvPr>
            <p:ph idx="3" type="subTitle"/>
          </p:nvPr>
        </p:nvSpPr>
        <p:spPr>
          <a:xfrm>
            <a:off x="1930863" y="1790713"/>
            <a:ext cx="2505600" cy="50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77"/>
          <p:cNvSpPr txBox="1"/>
          <p:nvPr>
            <p:ph idx="4" type="subTitle"/>
          </p:nvPr>
        </p:nvSpPr>
        <p:spPr>
          <a:xfrm>
            <a:off x="4707538" y="1790250"/>
            <a:ext cx="2505600" cy="50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77"/>
          <p:cNvSpPr/>
          <p:nvPr/>
        </p:nvSpPr>
        <p:spPr>
          <a:xfrm>
            <a:off x="-679850" y="79282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7"/>
          <p:cNvSpPr/>
          <p:nvPr/>
        </p:nvSpPr>
        <p:spPr>
          <a:xfrm>
            <a:off x="-851400" y="2223875"/>
            <a:ext cx="1801590" cy="1801590"/>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7"/>
          <p:cNvSpPr/>
          <p:nvPr/>
        </p:nvSpPr>
        <p:spPr>
          <a:xfrm flipH="1" rot="-10281307">
            <a:off x="-2955268" y="321936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22" name="Google Shape;122;p77"/>
          <p:cNvSpPr/>
          <p:nvPr/>
        </p:nvSpPr>
        <p:spPr>
          <a:xfrm>
            <a:off x="7889559" y="4260031"/>
            <a:ext cx="1671919" cy="933782"/>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7"/>
          <p:cNvSpPr/>
          <p:nvPr/>
        </p:nvSpPr>
        <p:spPr>
          <a:xfrm>
            <a:off x="7265993" y="466558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7"/>
          <p:cNvSpPr/>
          <p:nvPr/>
        </p:nvSpPr>
        <p:spPr>
          <a:xfrm>
            <a:off x="8669680" y="34280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7" name="Google Shape;127;p78"/>
          <p:cNvSpPr/>
          <p:nvPr/>
        </p:nvSpPr>
        <p:spPr>
          <a:xfrm flipH="1" rot="518693">
            <a:off x="-3178543" y="-1023272"/>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28" name="Google Shape;128;p78"/>
          <p:cNvSpPr/>
          <p:nvPr/>
        </p:nvSpPr>
        <p:spPr>
          <a:xfrm>
            <a:off x="1330418" y="-251962"/>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8"/>
          <p:cNvSpPr/>
          <p:nvPr/>
        </p:nvSpPr>
        <p:spPr>
          <a:xfrm flipH="1" rot="-1243933">
            <a:off x="6896560" y="3511039"/>
            <a:ext cx="4341232" cy="3971972"/>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30" name="Google Shape;130;p78"/>
          <p:cNvSpPr/>
          <p:nvPr/>
        </p:nvSpPr>
        <p:spPr>
          <a:xfrm flipH="1">
            <a:off x="207301" y="47560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8"/>
          <p:cNvSpPr/>
          <p:nvPr/>
        </p:nvSpPr>
        <p:spPr>
          <a:xfrm>
            <a:off x="8624325" y="325240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sp>
        <p:nvSpPr>
          <p:cNvPr id="133" name="Google Shape;133;p79"/>
          <p:cNvSpPr txBox="1"/>
          <p:nvPr>
            <p:ph type="title"/>
          </p:nvPr>
        </p:nvSpPr>
        <p:spPr>
          <a:xfrm>
            <a:off x="906900" y="1291350"/>
            <a:ext cx="3660300" cy="67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4" name="Google Shape;134;p79"/>
          <p:cNvSpPr txBox="1"/>
          <p:nvPr>
            <p:ph idx="1" type="subTitle"/>
          </p:nvPr>
        </p:nvSpPr>
        <p:spPr>
          <a:xfrm>
            <a:off x="906900" y="2005275"/>
            <a:ext cx="3660300" cy="212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35" name="Google Shape;135;p79"/>
          <p:cNvSpPr/>
          <p:nvPr>
            <p:ph idx="2" type="pic"/>
          </p:nvPr>
        </p:nvSpPr>
        <p:spPr>
          <a:xfrm rot="302">
            <a:off x="5011900" y="962850"/>
            <a:ext cx="3411900" cy="3494100"/>
          </a:xfrm>
          <a:prstGeom prst="roundRect">
            <a:avLst>
              <a:gd fmla="val 0" name="adj"/>
            </a:avLst>
          </a:prstGeom>
          <a:noFill/>
          <a:ln>
            <a:noFill/>
          </a:ln>
        </p:spPr>
      </p:sp>
      <p:sp>
        <p:nvSpPr>
          <p:cNvPr id="136" name="Google Shape;136;p79"/>
          <p:cNvSpPr/>
          <p:nvPr/>
        </p:nvSpPr>
        <p:spPr>
          <a:xfrm flipH="1" rot="-10281307">
            <a:off x="-969468" y="-248218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37" name="Google Shape;137;p79"/>
          <p:cNvSpPr/>
          <p:nvPr/>
        </p:nvSpPr>
        <p:spPr>
          <a:xfrm>
            <a:off x="5074167" y="11599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9"/>
          <p:cNvSpPr/>
          <p:nvPr/>
        </p:nvSpPr>
        <p:spPr>
          <a:xfrm>
            <a:off x="3709325" y="-66960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9"/>
          <p:cNvSpPr/>
          <p:nvPr/>
        </p:nvSpPr>
        <p:spPr>
          <a:xfrm>
            <a:off x="8598281" y="-335737"/>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9"/>
          <p:cNvSpPr/>
          <p:nvPr/>
        </p:nvSpPr>
        <p:spPr>
          <a:xfrm>
            <a:off x="-359075" y="96270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9"/>
          <p:cNvSpPr/>
          <p:nvPr/>
        </p:nvSpPr>
        <p:spPr>
          <a:xfrm flipH="1" rot="-10281307">
            <a:off x="3983182" y="335486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42" name="Google Shape;142;p79"/>
          <p:cNvSpPr/>
          <p:nvPr/>
        </p:nvSpPr>
        <p:spPr>
          <a:xfrm>
            <a:off x="388600" y="4407425"/>
            <a:ext cx="1801590" cy="1801590"/>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 name="Shape 143"/>
        <p:cNvGrpSpPr/>
        <p:nvPr/>
      </p:nvGrpSpPr>
      <p:grpSpPr>
        <a:xfrm>
          <a:off x="0" y="0"/>
          <a:ext cx="0" cy="0"/>
          <a:chOff x="0" y="0"/>
          <a:chExt cx="0" cy="0"/>
        </a:xfrm>
      </p:grpSpPr>
      <p:sp>
        <p:nvSpPr>
          <p:cNvPr id="144" name="Google Shape;144;p80"/>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5" name="Shape 145"/>
        <p:cNvGrpSpPr/>
        <p:nvPr/>
      </p:nvGrpSpPr>
      <p:grpSpPr>
        <a:xfrm>
          <a:off x="0" y="0"/>
          <a:ext cx="0" cy="0"/>
          <a:chOff x="0" y="0"/>
          <a:chExt cx="0" cy="0"/>
        </a:xfrm>
      </p:grpSpPr>
      <p:sp>
        <p:nvSpPr>
          <p:cNvPr id="146" name="Google Shape;146;p81"/>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7" name="Google Shape;147;p81"/>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6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0" name="Google Shape;20;p6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6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6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82"/>
          <p:cNvSpPr txBox="1"/>
          <p:nvPr>
            <p:ph type="title"/>
          </p:nvPr>
        </p:nvSpPr>
        <p:spPr>
          <a:xfrm>
            <a:off x="720000" y="4014450"/>
            <a:ext cx="7704000" cy="572700"/>
          </a:xfrm>
          <a:prstGeom prst="rect">
            <a:avLst/>
          </a:prstGeom>
          <a:solidFill>
            <a:schemeClr val="dk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83"/>
          <p:cNvSpPr txBox="1"/>
          <p:nvPr>
            <p:ph hasCustomPrompt="1" type="title"/>
          </p:nvPr>
        </p:nvSpPr>
        <p:spPr>
          <a:xfrm>
            <a:off x="1639800" y="1619100"/>
            <a:ext cx="5864400" cy="124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9600"/>
              <a:buNone/>
              <a:defRPr sz="55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2" name="Google Shape;152;p83"/>
          <p:cNvSpPr txBox="1"/>
          <p:nvPr>
            <p:ph idx="1" type="subTitle"/>
          </p:nvPr>
        </p:nvSpPr>
        <p:spPr>
          <a:xfrm>
            <a:off x="1639800" y="2863050"/>
            <a:ext cx="5864400" cy="47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3" name="Google Shape;153;p83"/>
          <p:cNvSpPr/>
          <p:nvPr/>
        </p:nvSpPr>
        <p:spPr>
          <a:xfrm flipH="1" rot="518693">
            <a:off x="6501532" y="-2099060"/>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54" name="Google Shape;154;p83"/>
          <p:cNvSpPr/>
          <p:nvPr/>
        </p:nvSpPr>
        <p:spPr>
          <a:xfrm>
            <a:off x="616675" y="6645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3"/>
          <p:cNvSpPr/>
          <p:nvPr/>
        </p:nvSpPr>
        <p:spPr>
          <a:xfrm>
            <a:off x="-330208" y="3922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3"/>
          <p:cNvSpPr/>
          <p:nvPr/>
        </p:nvSpPr>
        <p:spPr>
          <a:xfrm>
            <a:off x="8498580" y="96269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3"/>
          <p:cNvSpPr/>
          <p:nvPr/>
        </p:nvSpPr>
        <p:spPr>
          <a:xfrm>
            <a:off x="7504200" y="-283512"/>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3"/>
          <p:cNvSpPr/>
          <p:nvPr/>
        </p:nvSpPr>
        <p:spPr>
          <a:xfrm flipH="1" rot="-10281307">
            <a:off x="-1804468" y="3064290"/>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59" name="Google Shape;159;p83"/>
          <p:cNvSpPr/>
          <p:nvPr/>
        </p:nvSpPr>
        <p:spPr>
          <a:xfrm flipH="1">
            <a:off x="-866105" y="4000198"/>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3"/>
          <p:cNvSpPr/>
          <p:nvPr/>
        </p:nvSpPr>
        <p:spPr>
          <a:xfrm>
            <a:off x="775718" y="4522513"/>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3"/>
          <p:cNvSpPr/>
          <p:nvPr/>
        </p:nvSpPr>
        <p:spPr>
          <a:xfrm flipH="1" rot="-8788191">
            <a:off x="7131818" y="3305343"/>
            <a:ext cx="4341193" cy="3971910"/>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62" name="Google Shape;162;p83"/>
          <p:cNvSpPr/>
          <p:nvPr/>
        </p:nvSpPr>
        <p:spPr>
          <a:xfrm flipH="1">
            <a:off x="8255026" y="43279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3"/>
          <p:cNvSpPr/>
          <p:nvPr/>
        </p:nvSpPr>
        <p:spPr>
          <a:xfrm>
            <a:off x="6783700" y="402350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5" name="Shape 165"/>
        <p:cNvGrpSpPr/>
        <p:nvPr/>
      </p:nvGrpSpPr>
      <p:grpSpPr>
        <a:xfrm>
          <a:off x="0" y="0"/>
          <a:ext cx="0" cy="0"/>
          <a:chOff x="0" y="0"/>
          <a:chExt cx="0" cy="0"/>
        </a:xfrm>
      </p:grpSpPr>
      <p:sp>
        <p:nvSpPr>
          <p:cNvPr id="166" name="Google Shape;166;p85"/>
          <p:cNvSpPr txBox="1"/>
          <p:nvPr>
            <p:ph type="title"/>
          </p:nvPr>
        </p:nvSpPr>
        <p:spPr>
          <a:xfrm>
            <a:off x="736938"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7" name="Google Shape;167;p85"/>
          <p:cNvSpPr txBox="1"/>
          <p:nvPr>
            <p:ph idx="2" type="title"/>
          </p:nvPr>
        </p:nvSpPr>
        <p:spPr>
          <a:xfrm>
            <a:off x="1845900" y="141130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8" name="Google Shape;168;p85"/>
          <p:cNvSpPr txBox="1"/>
          <p:nvPr>
            <p:ph idx="3" type="title"/>
          </p:nvPr>
        </p:nvSpPr>
        <p:spPr>
          <a:xfrm>
            <a:off x="1845900" y="2830230"/>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9" name="Google Shape;169;p85"/>
          <p:cNvSpPr txBox="1"/>
          <p:nvPr>
            <p:ph idx="4" type="title"/>
          </p:nvPr>
        </p:nvSpPr>
        <p:spPr>
          <a:xfrm>
            <a:off x="4204650" y="141130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0" name="Google Shape;170;p85"/>
          <p:cNvSpPr txBox="1"/>
          <p:nvPr>
            <p:ph idx="5" type="title"/>
          </p:nvPr>
        </p:nvSpPr>
        <p:spPr>
          <a:xfrm>
            <a:off x="4204650" y="2830230"/>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1" name="Google Shape;171;p85"/>
          <p:cNvSpPr txBox="1"/>
          <p:nvPr>
            <p:ph idx="6" type="title"/>
          </p:nvPr>
        </p:nvSpPr>
        <p:spPr>
          <a:xfrm>
            <a:off x="6563400" y="141130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2" name="Google Shape;172;p85"/>
          <p:cNvSpPr txBox="1"/>
          <p:nvPr>
            <p:ph idx="7" type="title"/>
          </p:nvPr>
        </p:nvSpPr>
        <p:spPr>
          <a:xfrm>
            <a:off x="6563400" y="2830230"/>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3" name="Google Shape;173;p85"/>
          <p:cNvSpPr txBox="1"/>
          <p:nvPr>
            <p:ph idx="1" type="subTitle"/>
          </p:nvPr>
        </p:nvSpPr>
        <p:spPr>
          <a:xfrm>
            <a:off x="1033650" y="1937650"/>
            <a:ext cx="23592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4" name="Google Shape;174;p85"/>
          <p:cNvSpPr txBox="1"/>
          <p:nvPr>
            <p:ph idx="8" type="subTitle"/>
          </p:nvPr>
        </p:nvSpPr>
        <p:spPr>
          <a:xfrm>
            <a:off x="3392850" y="1937650"/>
            <a:ext cx="23592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 name="Google Shape;175;p85"/>
          <p:cNvSpPr txBox="1"/>
          <p:nvPr>
            <p:ph idx="9" type="subTitle"/>
          </p:nvPr>
        </p:nvSpPr>
        <p:spPr>
          <a:xfrm>
            <a:off x="5751150" y="1937650"/>
            <a:ext cx="23592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85"/>
          <p:cNvSpPr txBox="1"/>
          <p:nvPr>
            <p:ph idx="13" type="subTitle"/>
          </p:nvPr>
        </p:nvSpPr>
        <p:spPr>
          <a:xfrm>
            <a:off x="1033650" y="3356646"/>
            <a:ext cx="23592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85"/>
          <p:cNvSpPr txBox="1"/>
          <p:nvPr>
            <p:ph idx="14" type="subTitle"/>
          </p:nvPr>
        </p:nvSpPr>
        <p:spPr>
          <a:xfrm>
            <a:off x="3392850" y="3356650"/>
            <a:ext cx="23583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2pPr>
            <a:lvl3pPr lvl="2"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3pPr>
            <a:lvl4pPr lvl="3"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4pPr>
            <a:lvl5pPr lvl="4"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5pPr>
            <a:lvl6pPr lvl="5"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6pPr>
            <a:lvl7pPr lvl="6"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7pPr>
            <a:lvl8pPr lvl="7"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8pPr>
            <a:lvl9pPr lvl="8" algn="l">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9pPr>
          </a:lstStyle>
          <a:p/>
        </p:txBody>
      </p:sp>
      <p:sp>
        <p:nvSpPr>
          <p:cNvPr id="178" name="Google Shape;178;p85"/>
          <p:cNvSpPr txBox="1"/>
          <p:nvPr>
            <p:ph idx="15" type="subTitle"/>
          </p:nvPr>
        </p:nvSpPr>
        <p:spPr>
          <a:xfrm>
            <a:off x="5751150" y="3356646"/>
            <a:ext cx="2359200" cy="47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85"/>
          <p:cNvSpPr/>
          <p:nvPr/>
        </p:nvSpPr>
        <p:spPr>
          <a:xfrm flipH="1" rot="518693">
            <a:off x="6501532" y="-2099060"/>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80" name="Google Shape;180;p85"/>
          <p:cNvSpPr/>
          <p:nvPr/>
        </p:nvSpPr>
        <p:spPr>
          <a:xfrm>
            <a:off x="720000" y="-336897"/>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5"/>
          <p:cNvSpPr/>
          <p:nvPr/>
        </p:nvSpPr>
        <p:spPr>
          <a:xfrm>
            <a:off x="8539693" y="98848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5"/>
          <p:cNvSpPr/>
          <p:nvPr/>
        </p:nvSpPr>
        <p:spPr>
          <a:xfrm>
            <a:off x="-330208" y="3922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5"/>
          <p:cNvSpPr/>
          <p:nvPr/>
        </p:nvSpPr>
        <p:spPr>
          <a:xfrm flipH="1" rot="-10281307">
            <a:off x="-1804468" y="3064290"/>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84" name="Google Shape;184;p85"/>
          <p:cNvSpPr/>
          <p:nvPr/>
        </p:nvSpPr>
        <p:spPr>
          <a:xfrm flipH="1">
            <a:off x="1991395" y="4524623"/>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5"/>
          <p:cNvSpPr/>
          <p:nvPr/>
        </p:nvSpPr>
        <p:spPr>
          <a:xfrm>
            <a:off x="6839075" y="44591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5"/>
          <p:cNvSpPr/>
          <p:nvPr/>
        </p:nvSpPr>
        <p:spPr>
          <a:xfrm>
            <a:off x="1033655" y="4327924"/>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7" name="Shape 187"/>
        <p:cNvGrpSpPr/>
        <p:nvPr/>
      </p:nvGrpSpPr>
      <p:grpSpPr>
        <a:xfrm>
          <a:off x="0" y="0"/>
          <a:ext cx="0" cy="0"/>
          <a:chOff x="0" y="0"/>
          <a:chExt cx="0" cy="0"/>
        </a:xfrm>
      </p:grpSpPr>
      <p:sp>
        <p:nvSpPr>
          <p:cNvPr id="188" name="Google Shape;188;p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9" name="Google Shape;189;p86"/>
          <p:cNvSpPr/>
          <p:nvPr/>
        </p:nvSpPr>
        <p:spPr>
          <a:xfrm>
            <a:off x="7469943" y="-3063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6"/>
          <p:cNvSpPr/>
          <p:nvPr/>
        </p:nvSpPr>
        <p:spPr>
          <a:xfrm flipH="1">
            <a:off x="8358538" y="-80762"/>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6"/>
          <p:cNvSpPr/>
          <p:nvPr/>
        </p:nvSpPr>
        <p:spPr>
          <a:xfrm flipH="1">
            <a:off x="-228699" y="45477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6"/>
          <p:cNvSpPr/>
          <p:nvPr/>
        </p:nvSpPr>
        <p:spPr>
          <a:xfrm>
            <a:off x="8068892" y="478179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3" name="Shape 193"/>
        <p:cNvGrpSpPr/>
        <p:nvPr/>
      </p:nvGrpSpPr>
      <p:grpSpPr>
        <a:xfrm>
          <a:off x="0" y="0"/>
          <a:ext cx="0" cy="0"/>
          <a:chOff x="0" y="0"/>
          <a:chExt cx="0" cy="0"/>
        </a:xfrm>
      </p:grpSpPr>
      <p:sp>
        <p:nvSpPr>
          <p:cNvPr id="194" name="Google Shape;194;p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5" name="Google Shape;195;p87"/>
          <p:cNvSpPr/>
          <p:nvPr/>
        </p:nvSpPr>
        <p:spPr>
          <a:xfrm flipH="1" rot="-2181526">
            <a:off x="7407551" y="3237308"/>
            <a:ext cx="4341236" cy="3971935"/>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196" name="Google Shape;196;p87"/>
          <p:cNvSpPr/>
          <p:nvPr/>
        </p:nvSpPr>
        <p:spPr>
          <a:xfrm rot="2184222">
            <a:off x="7489721" y="-366454"/>
            <a:ext cx="932650" cy="898335"/>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7"/>
          <p:cNvSpPr/>
          <p:nvPr/>
        </p:nvSpPr>
        <p:spPr>
          <a:xfrm>
            <a:off x="7114367" y="4788924"/>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7"/>
          <p:cNvSpPr/>
          <p:nvPr/>
        </p:nvSpPr>
        <p:spPr>
          <a:xfrm>
            <a:off x="-233758" y="44020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99" name="Shape 199"/>
        <p:cNvGrpSpPr/>
        <p:nvPr/>
      </p:nvGrpSpPr>
      <p:grpSpPr>
        <a:xfrm>
          <a:off x="0" y="0"/>
          <a:ext cx="0" cy="0"/>
          <a:chOff x="0" y="0"/>
          <a:chExt cx="0" cy="0"/>
        </a:xfrm>
      </p:grpSpPr>
      <p:sp>
        <p:nvSpPr>
          <p:cNvPr id="200" name="Google Shape;200;p8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1" name="Google Shape;201;p88"/>
          <p:cNvSpPr/>
          <p:nvPr/>
        </p:nvSpPr>
        <p:spPr>
          <a:xfrm rot="2184222">
            <a:off x="-354379" y="817171"/>
            <a:ext cx="932650" cy="898335"/>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8"/>
          <p:cNvSpPr/>
          <p:nvPr/>
        </p:nvSpPr>
        <p:spPr>
          <a:xfrm rot="331267">
            <a:off x="-424894" y="-640659"/>
            <a:ext cx="1401289" cy="1350465"/>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8"/>
          <p:cNvSpPr/>
          <p:nvPr/>
        </p:nvSpPr>
        <p:spPr>
          <a:xfrm>
            <a:off x="8685888" y="4723341"/>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04" name="Shape 204"/>
        <p:cNvGrpSpPr/>
        <p:nvPr/>
      </p:nvGrpSpPr>
      <p:grpSpPr>
        <a:xfrm>
          <a:off x="0" y="0"/>
          <a:ext cx="0" cy="0"/>
          <a:chOff x="0" y="0"/>
          <a:chExt cx="0" cy="0"/>
        </a:xfrm>
      </p:grpSpPr>
      <p:sp>
        <p:nvSpPr>
          <p:cNvPr id="205" name="Google Shape;205;p8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6" name="Google Shape;206;p89"/>
          <p:cNvSpPr/>
          <p:nvPr/>
        </p:nvSpPr>
        <p:spPr>
          <a:xfrm flipH="1" rot="-1243933">
            <a:off x="-3226515" y="-1881236"/>
            <a:ext cx="4341232" cy="3971972"/>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07" name="Google Shape;207;p89"/>
          <p:cNvSpPr/>
          <p:nvPr/>
        </p:nvSpPr>
        <p:spPr>
          <a:xfrm>
            <a:off x="6597618" y="-430762"/>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9"/>
          <p:cNvSpPr/>
          <p:nvPr/>
        </p:nvSpPr>
        <p:spPr>
          <a:xfrm>
            <a:off x="-337350" y="96270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9"/>
          <p:cNvSpPr/>
          <p:nvPr/>
        </p:nvSpPr>
        <p:spPr>
          <a:xfrm>
            <a:off x="8162104" y="4333742"/>
            <a:ext cx="1599093" cy="1540257"/>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10" name="Shape 210"/>
        <p:cNvGrpSpPr/>
        <p:nvPr/>
      </p:nvGrpSpPr>
      <p:grpSpPr>
        <a:xfrm>
          <a:off x="0" y="0"/>
          <a:ext cx="0" cy="0"/>
          <a:chOff x="0" y="0"/>
          <a:chExt cx="0" cy="0"/>
        </a:xfrm>
      </p:grpSpPr>
      <p:sp>
        <p:nvSpPr>
          <p:cNvPr id="211" name="Google Shape;211;p9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2" name="Google Shape;212;p90"/>
          <p:cNvSpPr/>
          <p:nvPr/>
        </p:nvSpPr>
        <p:spPr>
          <a:xfrm>
            <a:off x="7157468" y="-406062"/>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_1_1">
    <p:spTree>
      <p:nvGrpSpPr>
        <p:cNvPr id="213" name="Shape 213"/>
        <p:cNvGrpSpPr/>
        <p:nvPr/>
      </p:nvGrpSpPr>
      <p:grpSpPr>
        <a:xfrm>
          <a:off x="0" y="0"/>
          <a:ext cx="0" cy="0"/>
          <a:chOff x="0" y="0"/>
          <a:chExt cx="0" cy="0"/>
        </a:xfrm>
      </p:grpSpPr>
      <p:sp>
        <p:nvSpPr>
          <p:cNvPr id="214" name="Google Shape;214;p91"/>
          <p:cNvSpPr/>
          <p:nvPr/>
        </p:nvSpPr>
        <p:spPr>
          <a:xfrm flipH="1" rot="3553597">
            <a:off x="-1353198" y="-2251338"/>
            <a:ext cx="4341211" cy="3971958"/>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15" name="Google Shape;215;p91"/>
          <p:cNvSpPr txBox="1"/>
          <p:nvPr>
            <p:ph type="title"/>
          </p:nvPr>
        </p:nvSpPr>
        <p:spPr>
          <a:xfrm>
            <a:off x="6210100" y="539500"/>
            <a:ext cx="2089200" cy="10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6" name="Google Shape;216;p91"/>
          <p:cNvSpPr txBox="1"/>
          <p:nvPr>
            <p:ph idx="1" type="subTitle"/>
          </p:nvPr>
        </p:nvSpPr>
        <p:spPr>
          <a:xfrm>
            <a:off x="6210100" y="1655775"/>
            <a:ext cx="2089200" cy="119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 name="Google Shape;217;p91"/>
          <p:cNvSpPr/>
          <p:nvPr>
            <p:ph idx="2" type="pic"/>
          </p:nvPr>
        </p:nvSpPr>
        <p:spPr>
          <a:xfrm>
            <a:off x="722600" y="632175"/>
            <a:ext cx="2089200" cy="3944100"/>
          </a:xfrm>
          <a:prstGeom prst="roundRect">
            <a:avLst>
              <a:gd fmla="val 0" name="adj"/>
            </a:avLst>
          </a:prstGeom>
          <a:noFill/>
          <a:ln>
            <a:noFill/>
          </a:ln>
        </p:spPr>
      </p:sp>
      <p:sp>
        <p:nvSpPr>
          <p:cNvPr id="218" name="Google Shape;218;p91"/>
          <p:cNvSpPr/>
          <p:nvPr>
            <p:ph idx="3" type="pic"/>
          </p:nvPr>
        </p:nvSpPr>
        <p:spPr>
          <a:xfrm>
            <a:off x="2964900" y="632175"/>
            <a:ext cx="3086700" cy="2170200"/>
          </a:xfrm>
          <a:prstGeom prst="roundRect">
            <a:avLst>
              <a:gd fmla="val 0" name="adj"/>
            </a:avLst>
          </a:prstGeom>
          <a:noFill/>
          <a:ln>
            <a:noFill/>
          </a:ln>
        </p:spPr>
      </p:sp>
      <p:sp>
        <p:nvSpPr>
          <p:cNvPr id="219" name="Google Shape;219;p91"/>
          <p:cNvSpPr/>
          <p:nvPr>
            <p:ph idx="4" type="pic"/>
          </p:nvPr>
        </p:nvSpPr>
        <p:spPr>
          <a:xfrm>
            <a:off x="2964900" y="2953275"/>
            <a:ext cx="3086700" cy="1623000"/>
          </a:xfrm>
          <a:prstGeom prst="roundRect">
            <a:avLst>
              <a:gd fmla="val 0" name="adj"/>
            </a:avLst>
          </a:prstGeom>
          <a:noFill/>
          <a:ln>
            <a:noFill/>
          </a:ln>
        </p:spPr>
      </p:sp>
      <p:grpSp>
        <p:nvGrpSpPr>
          <p:cNvPr id="220" name="Google Shape;220;p91"/>
          <p:cNvGrpSpPr/>
          <p:nvPr/>
        </p:nvGrpSpPr>
        <p:grpSpPr>
          <a:xfrm rot="129289">
            <a:off x="6379739" y="4529401"/>
            <a:ext cx="539954" cy="614229"/>
            <a:chOff x="2164400" y="2320325"/>
            <a:chExt cx="539950" cy="614225"/>
          </a:xfrm>
        </p:grpSpPr>
        <p:sp>
          <p:nvSpPr>
            <p:cNvPr id="221" name="Google Shape;221;p91"/>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1"/>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1"/>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1"/>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91"/>
          <p:cNvSpPr/>
          <p:nvPr/>
        </p:nvSpPr>
        <p:spPr>
          <a:xfrm flipH="1" rot="7072332">
            <a:off x="6948906" y="2948820"/>
            <a:ext cx="4341219" cy="3971937"/>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26" name="Google Shape;226;p91"/>
          <p:cNvSpPr/>
          <p:nvPr/>
        </p:nvSpPr>
        <p:spPr>
          <a:xfrm>
            <a:off x="8566888" y="33856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1"/>
          <p:cNvSpPr/>
          <p:nvPr/>
        </p:nvSpPr>
        <p:spPr>
          <a:xfrm>
            <a:off x="8295418" y="4736113"/>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91"/>
          <p:cNvSpPr/>
          <p:nvPr/>
        </p:nvSpPr>
        <p:spPr>
          <a:xfrm flipH="1" rot="2184416">
            <a:off x="8239031" y="-426312"/>
            <a:ext cx="834227" cy="795928"/>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1"/>
          <p:cNvSpPr/>
          <p:nvPr/>
        </p:nvSpPr>
        <p:spPr>
          <a:xfrm flipH="1" rot="2184416">
            <a:off x="195806" y="4787313"/>
            <a:ext cx="834227" cy="795928"/>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4"/>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64"/>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300"/>
              </a:spcBef>
              <a:spcAft>
                <a:spcPts val="0"/>
              </a:spcAft>
              <a:buClr>
                <a:srgbClr val="B98888"/>
              </a:buClr>
              <a:buSzPts val="1500"/>
              <a:buNone/>
              <a:defRPr sz="1500">
                <a:solidFill>
                  <a:srgbClr val="B98888"/>
                </a:solidFill>
              </a:defRPr>
            </a:lvl1pPr>
            <a:lvl2pPr indent="-228600" lvl="1" marL="914400" algn="l">
              <a:lnSpc>
                <a:spcPct val="100000"/>
              </a:lnSpc>
              <a:spcBef>
                <a:spcPts val="300"/>
              </a:spcBef>
              <a:spcAft>
                <a:spcPts val="0"/>
              </a:spcAft>
              <a:buClr>
                <a:srgbClr val="B98888"/>
              </a:buClr>
              <a:buSzPts val="1400"/>
              <a:buNone/>
              <a:defRPr sz="1400">
                <a:solidFill>
                  <a:srgbClr val="B98888"/>
                </a:solidFill>
              </a:defRPr>
            </a:lvl2pPr>
            <a:lvl3pPr indent="-228600" lvl="2" marL="1371600" algn="l">
              <a:lnSpc>
                <a:spcPct val="100000"/>
              </a:lnSpc>
              <a:spcBef>
                <a:spcPts val="200"/>
              </a:spcBef>
              <a:spcAft>
                <a:spcPts val="0"/>
              </a:spcAft>
              <a:buClr>
                <a:srgbClr val="B98888"/>
              </a:buClr>
              <a:buSzPts val="1200"/>
              <a:buNone/>
              <a:defRPr sz="1200">
                <a:solidFill>
                  <a:srgbClr val="B98888"/>
                </a:solidFill>
              </a:defRPr>
            </a:lvl3pPr>
            <a:lvl4pPr indent="-228600" lvl="3" marL="1828800" algn="l">
              <a:lnSpc>
                <a:spcPct val="100000"/>
              </a:lnSpc>
              <a:spcBef>
                <a:spcPts val="200"/>
              </a:spcBef>
              <a:spcAft>
                <a:spcPts val="0"/>
              </a:spcAft>
              <a:buClr>
                <a:srgbClr val="B98888"/>
              </a:buClr>
              <a:buSzPts val="1100"/>
              <a:buNone/>
              <a:defRPr sz="1100">
                <a:solidFill>
                  <a:srgbClr val="B98888"/>
                </a:solidFill>
              </a:defRPr>
            </a:lvl4pPr>
            <a:lvl5pPr indent="-228600" lvl="4" marL="2286000" algn="l">
              <a:lnSpc>
                <a:spcPct val="100000"/>
              </a:lnSpc>
              <a:spcBef>
                <a:spcPts val="200"/>
              </a:spcBef>
              <a:spcAft>
                <a:spcPts val="0"/>
              </a:spcAft>
              <a:buClr>
                <a:srgbClr val="B98888"/>
              </a:buClr>
              <a:buSzPts val="1100"/>
              <a:buNone/>
              <a:defRPr sz="1100">
                <a:solidFill>
                  <a:srgbClr val="B98888"/>
                </a:solidFill>
              </a:defRPr>
            </a:lvl5pPr>
            <a:lvl6pPr indent="-228600" lvl="5" marL="2743200" algn="l">
              <a:lnSpc>
                <a:spcPct val="100000"/>
              </a:lnSpc>
              <a:spcBef>
                <a:spcPts val="200"/>
              </a:spcBef>
              <a:spcAft>
                <a:spcPts val="0"/>
              </a:spcAft>
              <a:buClr>
                <a:srgbClr val="B98888"/>
              </a:buClr>
              <a:buSzPts val="1100"/>
              <a:buNone/>
              <a:defRPr sz="1100">
                <a:solidFill>
                  <a:srgbClr val="B98888"/>
                </a:solidFill>
              </a:defRPr>
            </a:lvl6pPr>
            <a:lvl7pPr indent="-228600" lvl="6" marL="3200400" algn="l">
              <a:lnSpc>
                <a:spcPct val="100000"/>
              </a:lnSpc>
              <a:spcBef>
                <a:spcPts val="200"/>
              </a:spcBef>
              <a:spcAft>
                <a:spcPts val="0"/>
              </a:spcAft>
              <a:buClr>
                <a:srgbClr val="B98888"/>
              </a:buClr>
              <a:buSzPts val="1100"/>
              <a:buNone/>
              <a:defRPr sz="1100">
                <a:solidFill>
                  <a:srgbClr val="B98888"/>
                </a:solidFill>
              </a:defRPr>
            </a:lvl7pPr>
            <a:lvl8pPr indent="-228600" lvl="7" marL="3657600" algn="l">
              <a:lnSpc>
                <a:spcPct val="100000"/>
              </a:lnSpc>
              <a:spcBef>
                <a:spcPts val="200"/>
              </a:spcBef>
              <a:spcAft>
                <a:spcPts val="0"/>
              </a:spcAft>
              <a:buClr>
                <a:srgbClr val="B98888"/>
              </a:buClr>
              <a:buSzPts val="1100"/>
              <a:buNone/>
              <a:defRPr sz="1100">
                <a:solidFill>
                  <a:srgbClr val="B98888"/>
                </a:solidFill>
              </a:defRPr>
            </a:lvl8pPr>
            <a:lvl9pPr indent="-228600" lvl="8" marL="4114800" algn="l">
              <a:lnSpc>
                <a:spcPct val="100000"/>
              </a:lnSpc>
              <a:spcBef>
                <a:spcPts val="200"/>
              </a:spcBef>
              <a:spcAft>
                <a:spcPts val="0"/>
              </a:spcAft>
              <a:buClr>
                <a:srgbClr val="B98888"/>
              </a:buClr>
              <a:buSzPts val="1100"/>
              <a:buNone/>
              <a:defRPr sz="1100">
                <a:solidFill>
                  <a:srgbClr val="B98888"/>
                </a:solidFill>
              </a:defRPr>
            </a:lvl9pPr>
          </a:lstStyle>
          <a:p/>
        </p:txBody>
      </p:sp>
      <p:sp>
        <p:nvSpPr>
          <p:cNvPr id="26" name="Google Shape;26;p6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6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6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1">
    <p:spTree>
      <p:nvGrpSpPr>
        <p:cNvPr id="230" name="Shape 230"/>
        <p:cNvGrpSpPr/>
        <p:nvPr/>
      </p:nvGrpSpPr>
      <p:grpSpPr>
        <a:xfrm>
          <a:off x="0" y="0"/>
          <a:ext cx="0" cy="0"/>
          <a:chOff x="0" y="0"/>
          <a:chExt cx="0" cy="0"/>
        </a:xfrm>
      </p:grpSpPr>
      <p:sp>
        <p:nvSpPr>
          <p:cNvPr id="231" name="Google Shape;231;p9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aleway Black"/>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2" name="Google Shape;232;p92"/>
          <p:cNvSpPr txBox="1"/>
          <p:nvPr>
            <p:ph idx="1" type="body"/>
          </p:nvPr>
        </p:nvSpPr>
        <p:spPr>
          <a:xfrm>
            <a:off x="720000" y="1082299"/>
            <a:ext cx="7704000" cy="1173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3" name="Google Shape;233;p92"/>
          <p:cNvSpPr/>
          <p:nvPr/>
        </p:nvSpPr>
        <p:spPr>
          <a:xfrm flipH="1" rot="8428206">
            <a:off x="5940138" y="3622835"/>
            <a:ext cx="4341196" cy="3971990"/>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34" name="Google Shape;234;p92"/>
          <p:cNvSpPr/>
          <p:nvPr/>
        </p:nvSpPr>
        <p:spPr>
          <a:xfrm>
            <a:off x="604855" y="4756824"/>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2"/>
          <p:cNvSpPr/>
          <p:nvPr/>
        </p:nvSpPr>
        <p:spPr>
          <a:xfrm>
            <a:off x="1621038" y="4492966"/>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_1">
    <p:spTree>
      <p:nvGrpSpPr>
        <p:cNvPr id="236" name="Shape 236"/>
        <p:cNvGrpSpPr/>
        <p:nvPr/>
      </p:nvGrpSpPr>
      <p:grpSpPr>
        <a:xfrm>
          <a:off x="0" y="0"/>
          <a:ext cx="0" cy="0"/>
          <a:chOff x="0" y="0"/>
          <a:chExt cx="0" cy="0"/>
        </a:xfrm>
      </p:grpSpPr>
      <p:sp>
        <p:nvSpPr>
          <p:cNvPr id="237" name="Google Shape;237;p9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aleway Black"/>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8" name="Google Shape;238;p93"/>
          <p:cNvSpPr txBox="1"/>
          <p:nvPr>
            <p:ph idx="1" type="body"/>
          </p:nvPr>
        </p:nvSpPr>
        <p:spPr>
          <a:xfrm>
            <a:off x="720000" y="1082299"/>
            <a:ext cx="7704000" cy="2637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9" name="Google Shape;239;p93"/>
          <p:cNvSpPr/>
          <p:nvPr/>
        </p:nvSpPr>
        <p:spPr>
          <a:xfrm flipH="1" rot="-7806237">
            <a:off x="6366859" y="3752366"/>
            <a:ext cx="4341173" cy="3972012"/>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40" name="Google Shape;240;p93"/>
          <p:cNvSpPr/>
          <p:nvPr/>
        </p:nvSpPr>
        <p:spPr>
          <a:xfrm>
            <a:off x="5830068" y="464683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3"/>
          <p:cNvSpPr/>
          <p:nvPr/>
        </p:nvSpPr>
        <p:spPr>
          <a:xfrm>
            <a:off x="415700" y="42897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3"/>
          <p:cNvSpPr/>
          <p:nvPr/>
        </p:nvSpPr>
        <p:spPr>
          <a:xfrm>
            <a:off x="7949993" y="-415500"/>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3"/>
          <p:cNvSpPr/>
          <p:nvPr/>
        </p:nvSpPr>
        <p:spPr>
          <a:xfrm>
            <a:off x="534425" y="-138097"/>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4" name="Shape 244"/>
        <p:cNvGrpSpPr/>
        <p:nvPr/>
      </p:nvGrpSpPr>
      <p:grpSpPr>
        <a:xfrm>
          <a:off x="0" y="0"/>
          <a:ext cx="0" cy="0"/>
          <a:chOff x="0" y="0"/>
          <a:chExt cx="0" cy="0"/>
        </a:xfrm>
      </p:grpSpPr>
      <p:sp>
        <p:nvSpPr>
          <p:cNvPr id="245" name="Google Shape;245;p9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6" name="Google Shape;246;p94"/>
          <p:cNvSpPr txBox="1"/>
          <p:nvPr>
            <p:ph idx="1" type="subTitle"/>
          </p:nvPr>
        </p:nvSpPr>
        <p:spPr>
          <a:xfrm>
            <a:off x="720191" y="2295175"/>
            <a:ext cx="2549700" cy="180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7" name="Google Shape;247;p94"/>
          <p:cNvSpPr txBox="1"/>
          <p:nvPr>
            <p:ph idx="2" type="subTitle"/>
          </p:nvPr>
        </p:nvSpPr>
        <p:spPr>
          <a:xfrm>
            <a:off x="3299662" y="2295175"/>
            <a:ext cx="2547300" cy="180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8" name="Google Shape;248;p94"/>
          <p:cNvSpPr txBox="1"/>
          <p:nvPr>
            <p:ph idx="3" type="subTitle"/>
          </p:nvPr>
        </p:nvSpPr>
        <p:spPr>
          <a:xfrm>
            <a:off x="5876775" y="2295175"/>
            <a:ext cx="2547300" cy="180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9" name="Google Shape;249;p94"/>
          <p:cNvSpPr txBox="1"/>
          <p:nvPr>
            <p:ph idx="4" type="subTitle"/>
          </p:nvPr>
        </p:nvSpPr>
        <p:spPr>
          <a:xfrm>
            <a:off x="720000" y="1821600"/>
            <a:ext cx="2549700" cy="47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0" name="Google Shape;250;p94"/>
          <p:cNvSpPr txBox="1"/>
          <p:nvPr>
            <p:ph idx="5" type="subTitle"/>
          </p:nvPr>
        </p:nvSpPr>
        <p:spPr>
          <a:xfrm>
            <a:off x="3302100" y="1821600"/>
            <a:ext cx="2547300" cy="47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 name="Google Shape;251;p94"/>
          <p:cNvSpPr txBox="1"/>
          <p:nvPr>
            <p:ph idx="6" type="subTitle"/>
          </p:nvPr>
        </p:nvSpPr>
        <p:spPr>
          <a:xfrm>
            <a:off x="5879207" y="1821600"/>
            <a:ext cx="2547300" cy="47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2" name="Google Shape;252;p94"/>
          <p:cNvSpPr/>
          <p:nvPr/>
        </p:nvSpPr>
        <p:spPr>
          <a:xfrm flipH="1" rot="-10281307">
            <a:off x="8130332" y="205641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53" name="Google Shape;253;p94"/>
          <p:cNvSpPr/>
          <p:nvPr/>
        </p:nvSpPr>
        <p:spPr>
          <a:xfrm>
            <a:off x="2701450" y="452485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4"/>
          <p:cNvSpPr/>
          <p:nvPr/>
        </p:nvSpPr>
        <p:spPr>
          <a:xfrm>
            <a:off x="8698059" y="-214494"/>
            <a:ext cx="1671919" cy="933782"/>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94"/>
          <p:cNvSpPr/>
          <p:nvPr/>
        </p:nvSpPr>
        <p:spPr>
          <a:xfrm>
            <a:off x="7856475" y="436025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94"/>
          <p:cNvSpPr/>
          <p:nvPr/>
        </p:nvSpPr>
        <p:spPr>
          <a:xfrm>
            <a:off x="167692" y="4291474"/>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7" name="Shape 257"/>
        <p:cNvGrpSpPr/>
        <p:nvPr/>
      </p:nvGrpSpPr>
      <p:grpSpPr>
        <a:xfrm>
          <a:off x="0" y="0"/>
          <a:ext cx="0" cy="0"/>
          <a:chOff x="0" y="0"/>
          <a:chExt cx="0" cy="0"/>
        </a:xfrm>
      </p:grpSpPr>
      <p:sp>
        <p:nvSpPr>
          <p:cNvPr id="258" name="Google Shape;258;p9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9" name="Google Shape;259;p95"/>
          <p:cNvSpPr txBox="1"/>
          <p:nvPr>
            <p:ph idx="1" type="subTitle"/>
          </p:nvPr>
        </p:nvSpPr>
        <p:spPr>
          <a:xfrm>
            <a:off x="833350" y="1734305"/>
            <a:ext cx="3519600" cy="91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0" name="Google Shape;260;p95"/>
          <p:cNvSpPr txBox="1"/>
          <p:nvPr>
            <p:ph idx="2" type="subTitle"/>
          </p:nvPr>
        </p:nvSpPr>
        <p:spPr>
          <a:xfrm>
            <a:off x="4790945" y="1734297"/>
            <a:ext cx="3519600" cy="91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1" name="Google Shape;261;p95"/>
          <p:cNvSpPr txBox="1"/>
          <p:nvPr>
            <p:ph idx="3" type="subTitle"/>
          </p:nvPr>
        </p:nvSpPr>
        <p:spPr>
          <a:xfrm>
            <a:off x="833350" y="3340550"/>
            <a:ext cx="3519600" cy="91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95"/>
          <p:cNvSpPr txBox="1"/>
          <p:nvPr>
            <p:ph idx="4" type="subTitle"/>
          </p:nvPr>
        </p:nvSpPr>
        <p:spPr>
          <a:xfrm>
            <a:off x="4790955" y="3340665"/>
            <a:ext cx="3519600" cy="91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95"/>
          <p:cNvSpPr txBox="1"/>
          <p:nvPr>
            <p:ph idx="5" type="subTitle"/>
          </p:nvPr>
        </p:nvSpPr>
        <p:spPr>
          <a:xfrm>
            <a:off x="833351" y="1231500"/>
            <a:ext cx="3519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4" name="Google Shape;264;p95"/>
          <p:cNvSpPr txBox="1"/>
          <p:nvPr>
            <p:ph idx="6" type="subTitle"/>
          </p:nvPr>
        </p:nvSpPr>
        <p:spPr>
          <a:xfrm>
            <a:off x="833351" y="2836553"/>
            <a:ext cx="3519600" cy="50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5" name="Google Shape;265;p95"/>
          <p:cNvSpPr txBox="1"/>
          <p:nvPr>
            <p:ph idx="7" type="subTitle"/>
          </p:nvPr>
        </p:nvSpPr>
        <p:spPr>
          <a:xfrm>
            <a:off x="4790225" y="1231500"/>
            <a:ext cx="3519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6" name="Google Shape;266;p95"/>
          <p:cNvSpPr txBox="1"/>
          <p:nvPr>
            <p:ph idx="8" type="subTitle"/>
          </p:nvPr>
        </p:nvSpPr>
        <p:spPr>
          <a:xfrm>
            <a:off x="4790924" y="2837150"/>
            <a:ext cx="3519600" cy="5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7" name="Google Shape;267;p95"/>
          <p:cNvSpPr/>
          <p:nvPr/>
        </p:nvSpPr>
        <p:spPr>
          <a:xfrm>
            <a:off x="8748543" y="2543713"/>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95"/>
          <p:cNvSpPr/>
          <p:nvPr/>
        </p:nvSpPr>
        <p:spPr>
          <a:xfrm>
            <a:off x="781300" y="-90997"/>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95"/>
          <p:cNvSpPr/>
          <p:nvPr/>
        </p:nvSpPr>
        <p:spPr>
          <a:xfrm flipH="1" rot="-10281307">
            <a:off x="-2347318" y="350466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70" name="Google Shape;270;p95"/>
          <p:cNvSpPr/>
          <p:nvPr/>
        </p:nvSpPr>
        <p:spPr>
          <a:xfrm>
            <a:off x="-933050" y="35277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1" name="Shape 271"/>
        <p:cNvGrpSpPr/>
        <p:nvPr/>
      </p:nvGrpSpPr>
      <p:grpSpPr>
        <a:xfrm>
          <a:off x="0" y="0"/>
          <a:ext cx="0" cy="0"/>
          <a:chOff x="0" y="0"/>
          <a:chExt cx="0" cy="0"/>
        </a:xfrm>
      </p:grpSpPr>
      <p:sp>
        <p:nvSpPr>
          <p:cNvPr id="272" name="Google Shape;272;p9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3" name="Google Shape;273;p96"/>
          <p:cNvSpPr txBox="1"/>
          <p:nvPr>
            <p:ph idx="1" type="subTitle"/>
          </p:nvPr>
        </p:nvSpPr>
        <p:spPr>
          <a:xfrm>
            <a:off x="722521" y="1650326"/>
            <a:ext cx="24654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4" name="Google Shape;274;p96"/>
          <p:cNvSpPr txBox="1"/>
          <p:nvPr>
            <p:ph idx="2" type="subTitle"/>
          </p:nvPr>
        </p:nvSpPr>
        <p:spPr>
          <a:xfrm>
            <a:off x="3345519" y="1650326"/>
            <a:ext cx="24630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5" name="Google Shape;275;p96"/>
          <p:cNvSpPr txBox="1"/>
          <p:nvPr>
            <p:ph idx="3" type="subTitle"/>
          </p:nvPr>
        </p:nvSpPr>
        <p:spPr>
          <a:xfrm>
            <a:off x="720000" y="3288050"/>
            <a:ext cx="24654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6" name="Google Shape;276;p96"/>
          <p:cNvSpPr txBox="1"/>
          <p:nvPr>
            <p:ph idx="4" type="subTitle"/>
          </p:nvPr>
        </p:nvSpPr>
        <p:spPr>
          <a:xfrm>
            <a:off x="3343000" y="3288050"/>
            <a:ext cx="24630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7" name="Google Shape;277;p96"/>
          <p:cNvSpPr txBox="1"/>
          <p:nvPr>
            <p:ph idx="5" type="subTitle"/>
          </p:nvPr>
        </p:nvSpPr>
        <p:spPr>
          <a:xfrm>
            <a:off x="5963594" y="1650326"/>
            <a:ext cx="24630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8" name="Google Shape;278;p96"/>
          <p:cNvSpPr txBox="1"/>
          <p:nvPr>
            <p:ph idx="6" type="subTitle"/>
          </p:nvPr>
        </p:nvSpPr>
        <p:spPr>
          <a:xfrm>
            <a:off x="5961075" y="3288050"/>
            <a:ext cx="2463000" cy="10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9" name="Google Shape;279;p96"/>
          <p:cNvSpPr txBox="1"/>
          <p:nvPr>
            <p:ph idx="7" type="subTitle"/>
          </p:nvPr>
        </p:nvSpPr>
        <p:spPr>
          <a:xfrm>
            <a:off x="722521" y="1352650"/>
            <a:ext cx="2465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96"/>
          <p:cNvSpPr txBox="1"/>
          <p:nvPr>
            <p:ph idx="8" type="subTitle"/>
          </p:nvPr>
        </p:nvSpPr>
        <p:spPr>
          <a:xfrm>
            <a:off x="3350355" y="1352650"/>
            <a:ext cx="2453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96"/>
          <p:cNvSpPr txBox="1"/>
          <p:nvPr>
            <p:ph idx="9" type="subTitle"/>
          </p:nvPr>
        </p:nvSpPr>
        <p:spPr>
          <a:xfrm>
            <a:off x="5968424" y="1352650"/>
            <a:ext cx="2453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2" name="Google Shape;282;p96"/>
          <p:cNvSpPr txBox="1"/>
          <p:nvPr>
            <p:ph idx="13" type="subTitle"/>
          </p:nvPr>
        </p:nvSpPr>
        <p:spPr>
          <a:xfrm>
            <a:off x="720000" y="2987147"/>
            <a:ext cx="2465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 name="Google Shape;283;p96"/>
          <p:cNvSpPr txBox="1"/>
          <p:nvPr>
            <p:ph idx="14" type="subTitle"/>
          </p:nvPr>
        </p:nvSpPr>
        <p:spPr>
          <a:xfrm>
            <a:off x="3347837" y="2987152"/>
            <a:ext cx="2453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4" name="Google Shape;284;p96"/>
          <p:cNvSpPr txBox="1"/>
          <p:nvPr>
            <p:ph idx="15" type="subTitle"/>
          </p:nvPr>
        </p:nvSpPr>
        <p:spPr>
          <a:xfrm>
            <a:off x="5965906" y="2987153"/>
            <a:ext cx="2453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1800">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5" name="Google Shape;285;p96"/>
          <p:cNvGrpSpPr/>
          <p:nvPr/>
        </p:nvGrpSpPr>
        <p:grpSpPr>
          <a:xfrm>
            <a:off x="657650" y="173600"/>
            <a:ext cx="539975" cy="614475"/>
            <a:chOff x="3536675" y="2846650"/>
            <a:chExt cx="539975" cy="614475"/>
          </a:xfrm>
        </p:grpSpPr>
        <p:sp>
          <p:nvSpPr>
            <p:cNvPr id="286" name="Google Shape;286;p9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9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9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9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96"/>
          <p:cNvSpPr/>
          <p:nvPr/>
        </p:nvSpPr>
        <p:spPr>
          <a:xfrm flipH="1">
            <a:off x="577626" y="-106150"/>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6"/>
          <p:cNvSpPr/>
          <p:nvPr/>
        </p:nvSpPr>
        <p:spPr>
          <a:xfrm rot="9662090">
            <a:off x="6400091" y="-2897024"/>
            <a:ext cx="4341283" cy="3971963"/>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92" name="Google Shape;292;p96"/>
          <p:cNvSpPr/>
          <p:nvPr/>
        </p:nvSpPr>
        <p:spPr>
          <a:xfrm rot="9662090">
            <a:off x="6707566" y="3834276"/>
            <a:ext cx="4341283" cy="3971963"/>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293" name="Google Shape;293;p96"/>
          <p:cNvSpPr/>
          <p:nvPr/>
        </p:nvSpPr>
        <p:spPr>
          <a:xfrm flipH="1">
            <a:off x="1991395" y="4524623"/>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6"/>
          <p:cNvSpPr/>
          <p:nvPr/>
        </p:nvSpPr>
        <p:spPr>
          <a:xfrm flipH="1">
            <a:off x="-971280" y="4178198"/>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295" name="Shape 295"/>
        <p:cNvGrpSpPr/>
        <p:nvPr/>
      </p:nvGrpSpPr>
      <p:grpSpPr>
        <a:xfrm>
          <a:off x="0" y="0"/>
          <a:ext cx="0" cy="0"/>
          <a:chOff x="0" y="0"/>
          <a:chExt cx="0" cy="0"/>
        </a:xfrm>
      </p:grpSpPr>
      <p:sp>
        <p:nvSpPr>
          <p:cNvPr id="296" name="Google Shape;296;p97"/>
          <p:cNvSpPr txBox="1"/>
          <p:nvPr>
            <p:ph idx="1" type="subTitle"/>
          </p:nvPr>
        </p:nvSpPr>
        <p:spPr>
          <a:xfrm>
            <a:off x="2598275" y="1273775"/>
            <a:ext cx="5458800" cy="212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28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7" name="Google Shape;297;p97"/>
          <p:cNvSpPr txBox="1"/>
          <p:nvPr>
            <p:ph idx="2" type="subTitle"/>
          </p:nvPr>
        </p:nvSpPr>
        <p:spPr>
          <a:xfrm>
            <a:off x="4611900" y="3396025"/>
            <a:ext cx="3445200" cy="473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b="1" sz="2400">
                <a:solidFill>
                  <a:schemeClr val="lt2"/>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8" name="Google Shape;298;p97"/>
          <p:cNvSpPr/>
          <p:nvPr/>
        </p:nvSpPr>
        <p:spPr>
          <a:xfrm>
            <a:off x="950200" y="313637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7"/>
          <p:cNvSpPr/>
          <p:nvPr/>
        </p:nvSpPr>
        <p:spPr>
          <a:xfrm>
            <a:off x="-851400" y="2223875"/>
            <a:ext cx="1801590" cy="1801590"/>
          </a:xfrm>
          <a:custGeom>
            <a:rect b="b" l="l" r="r" t="t"/>
            <a:pathLst>
              <a:path extrusionOk="0" h="30009" w="30009">
                <a:moveTo>
                  <a:pt x="15027" y="7802"/>
                </a:moveTo>
                <a:cubicBezTo>
                  <a:pt x="19190" y="7802"/>
                  <a:pt x="22526" y="11348"/>
                  <a:pt x="22182" y="15617"/>
                </a:cubicBezTo>
                <a:cubicBezTo>
                  <a:pt x="21929" y="19116"/>
                  <a:pt x="19080" y="21929"/>
                  <a:pt x="15581" y="22218"/>
                </a:cubicBezTo>
                <a:cubicBezTo>
                  <a:pt x="15381" y="22234"/>
                  <a:pt x="15183" y="22242"/>
                  <a:pt x="14986" y="22242"/>
                </a:cubicBezTo>
                <a:cubicBezTo>
                  <a:pt x="10818" y="22242"/>
                  <a:pt x="7446" y="18663"/>
                  <a:pt x="7791" y="14427"/>
                </a:cubicBezTo>
                <a:cubicBezTo>
                  <a:pt x="8079" y="10929"/>
                  <a:pt x="10893" y="8079"/>
                  <a:pt x="14427" y="7827"/>
                </a:cubicBezTo>
                <a:cubicBezTo>
                  <a:pt x="14629" y="7810"/>
                  <a:pt x="14829" y="7802"/>
                  <a:pt x="15027" y="7802"/>
                </a:cubicBezTo>
                <a:close/>
                <a:moveTo>
                  <a:pt x="13417" y="0"/>
                </a:moveTo>
                <a:cubicBezTo>
                  <a:pt x="12660" y="0"/>
                  <a:pt x="12083" y="613"/>
                  <a:pt x="12083" y="1335"/>
                </a:cubicBezTo>
                <a:lnTo>
                  <a:pt x="12083" y="2345"/>
                </a:lnTo>
                <a:cubicBezTo>
                  <a:pt x="12083" y="2958"/>
                  <a:pt x="11686" y="3535"/>
                  <a:pt x="11073" y="3715"/>
                </a:cubicBezTo>
                <a:cubicBezTo>
                  <a:pt x="10640" y="3896"/>
                  <a:pt x="10207" y="4076"/>
                  <a:pt x="9774" y="4256"/>
                </a:cubicBezTo>
                <a:cubicBezTo>
                  <a:pt x="9557" y="4365"/>
                  <a:pt x="9330" y="4417"/>
                  <a:pt x="9105" y="4417"/>
                </a:cubicBezTo>
                <a:cubicBezTo>
                  <a:pt x="8734" y="4417"/>
                  <a:pt x="8372" y="4274"/>
                  <a:pt x="8079" y="4004"/>
                </a:cubicBezTo>
                <a:lnTo>
                  <a:pt x="7394" y="3282"/>
                </a:lnTo>
                <a:cubicBezTo>
                  <a:pt x="7142" y="3030"/>
                  <a:pt x="6799" y="2904"/>
                  <a:pt x="6456" y="2904"/>
                </a:cubicBezTo>
                <a:cubicBezTo>
                  <a:pt x="6114" y="2904"/>
                  <a:pt x="5771" y="3030"/>
                  <a:pt x="5519" y="3282"/>
                </a:cubicBezTo>
                <a:lnTo>
                  <a:pt x="3282" y="5519"/>
                </a:lnTo>
                <a:cubicBezTo>
                  <a:pt x="2741" y="6060"/>
                  <a:pt x="2741" y="6889"/>
                  <a:pt x="3282" y="7430"/>
                </a:cubicBezTo>
                <a:lnTo>
                  <a:pt x="3968" y="8115"/>
                </a:lnTo>
                <a:cubicBezTo>
                  <a:pt x="4400" y="8548"/>
                  <a:pt x="4545" y="9233"/>
                  <a:pt x="4256" y="9811"/>
                </a:cubicBezTo>
                <a:cubicBezTo>
                  <a:pt x="4040" y="10207"/>
                  <a:pt x="3859" y="10676"/>
                  <a:pt x="3715" y="11109"/>
                </a:cubicBezTo>
                <a:cubicBezTo>
                  <a:pt x="3499" y="11722"/>
                  <a:pt x="2958" y="12119"/>
                  <a:pt x="2309" y="12119"/>
                </a:cubicBezTo>
                <a:lnTo>
                  <a:pt x="1335" y="12119"/>
                </a:lnTo>
                <a:cubicBezTo>
                  <a:pt x="577" y="12119"/>
                  <a:pt x="0" y="12696"/>
                  <a:pt x="0" y="13417"/>
                </a:cubicBezTo>
                <a:lnTo>
                  <a:pt x="0" y="16591"/>
                </a:lnTo>
                <a:cubicBezTo>
                  <a:pt x="0" y="17349"/>
                  <a:pt x="577" y="17926"/>
                  <a:pt x="1335" y="17926"/>
                </a:cubicBezTo>
                <a:lnTo>
                  <a:pt x="2309" y="17926"/>
                </a:lnTo>
                <a:cubicBezTo>
                  <a:pt x="2958" y="17926"/>
                  <a:pt x="3499" y="18322"/>
                  <a:pt x="3715" y="18936"/>
                </a:cubicBezTo>
                <a:cubicBezTo>
                  <a:pt x="3859" y="19368"/>
                  <a:pt x="4040" y="19801"/>
                  <a:pt x="4256" y="20234"/>
                </a:cubicBezTo>
                <a:cubicBezTo>
                  <a:pt x="4545" y="20811"/>
                  <a:pt x="4400" y="21496"/>
                  <a:pt x="3968" y="21929"/>
                </a:cubicBezTo>
                <a:lnTo>
                  <a:pt x="3282" y="22614"/>
                </a:lnTo>
                <a:cubicBezTo>
                  <a:pt x="2741" y="23155"/>
                  <a:pt x="2741" y="23985"/>
                  <a:pt x="3282" y="24490"/>
                </a:cubicBezTo>
                <a:lnTo>
                  <a:pt x="5519" y="26762"/>
                </a:lnTo>
                <a:cubicBezTo>
                  <a:pt x="5771" y="27015"/>
                  <a:pt x="6114" y="27141"/>
                  <a:pt x="6456" y="27141"/>
                </a:cubicBezTo>
                <a:cubicBezTo>
                  <a:pt x="6799" y="27141"/>
                  <a:pt x="7142" y="27015"/>
                  <a:pt x="7394" y="26762"/>
                </a:cubicBezTo>
                <a:lnTo>
                  <a:pt x="8079" y="26041"/>
                </a:lnTo>
                <a:cubicBezTo>
                  <a:pt x="8381" y="25762"/>
                  <a:pt x="8758" y="25618"/>
                  <a:pt x="9142" y="25618"/>
                </a:cubicBezTo>
                <a:cubicBezTo>
                  <a:pt x="9354" y="25618"/>
                  <a:pt x="9569" y="25662"/>
                  <a:pt x="9774" y="25752"/>
                </a:cubicBezTo>
                <a:cubicBezTo>
                  <a:pt x="10207" y="25969"/>
                  <a:pt x="10640" y="26149"/>
                  <a:pt x="11073" y="26293"/>
                </a:cubicBezTo>
                <a:cubicBezTo>
                  <a:pt x="11686" y="26510"/>
                  <a:pt x="12083" y="27087"/>
                  <a:pt x="12083" y="27700"/>
                </a:cubicBezTo>
                <a:lnTo>
                  <a:pt x="12083" y="28674"/>
                </a:lnTo>
                <a:cubicBezTo>
                  <a:pt x="12083" y="29431"/>
                  <a:pt x="12660" y="30008"/>
                  <a:pt x="13417" y="30008"/>
                </a:cubicBezTo>
                <a:lnTo>
                  <a:pt x="16591" y="30008"/>
                </a:lnTo>
                <a:cubicBezTo>
                  <a:pt x="17313" y="30008"/>
                  <a:pt x="17926" y="29431"/>
                  <a:pt x="17926" y="28674"/>
                </a:cubicBezTo>
                <a:lnTo>
                  <a:pt x="17926" y="27700"/>
                </a:lnTo>
                <a:cubicBezTo>
                  <a:pt x="17926" y="27087"/>
                  <a:pt x="18322" y="26510"/>
                  <a:pt x="18899" y="26293"/>
                </a:cubicBezTo>
                <a:cubicBezTo>
                  <a:pt x="19368" y="26149"/>
                  <a:pt x="19801" y="25969"/>
                  <a:pt x="20198" y="25752"/>
                </a:cubicBezTo>
                <a:cubicBezTo>
                  <a:pt x="20404" y="25662"/>
                  <a:pt x="20623" y="25618"/>
                  <a:pt x="20840" y="25618"/>
                </a:cubicBezTo>
                <a:cubicBezTo>
                  <a:pt x="21231" y="25618"/>
                  <a:pt x="21614" y="25762"/>
                  <a:pt x="21893" y="26041"/>
                </a:cubicBezTo>
                <a:lnTo>
                  <a:pt x="22614" y="26762"/>
                </a:lnTo>
                <a:cubicBezTo>
                  <a:pt x="22867" y="27015"/>
                  <a:pt x="23200" y="27141"/>
                  <a:pt x="23539" y="27141"/>
                </a:cubicBezTo>
                <a:cubicBezTo>
                  <a:pt x="23877" y="27141"/>
                  <a:pt x="24219" y="27015"/>
                  <a:pt x="24490" y="26762"/>
                </a:cubicBezTo>
                <a:lnTo>
                  <a:pt x="26726" y="24490"/>
                </a:lnTo>
                <a:cubicBezTo>
                  <a:pt x="27231" y="23985"/>
                  <a:pt x="27231" y="23155"/>
                  <a:pt x="26726" y="22614"/>
                </a:cubicBezTo>
                <a:lnTo>
                  <a:pt x="26041" y="21929"/>
                </a:lnTo>
                <a:cubicBezTo>
                  <a:pt x="25572" y="21496"/>
                  <a:pt x="25464" y="20811"/>
                  <a:pt x="25752" y="20234"/>
                </a:cubicBezTo>
                <a:cubicBezTo>
                  <a:pt x="25933" y="19801"/>
                  <a:pt x="26113" y="19368"/>
                  <a:pt x="26293" y="18936"/>
                </a:cubicBezTo>
                <a:cubicBezTo>
                  <a:pt x="26474" y="18322"/>
                  <a:pt x="27051" y="17926"/>
                  <a:pt x="27664" y="17926"/>
                </a:cubicBezTo>
                <a:lnTo>
                  <a:pt x="28674" y="17926"/>
                </a:lnTo>
                <a:cubicBezTo>
                  <a:pt x="29395" y="17926"/>
                  <a:pt x="30008" y="17349"/>
                  <a:pt x="30008" y="16591"/>
                </a:cubicBezTo>
                <a:lnTo>
                  <a:pt x="30008" y="13417"/>
                </a:lnTo>
                <a:cubicBezTo>
                  <a:pt x="30008" y="12696"/>
                  <a:pt x="29395" y="12119"/>
                  <a:pt x="28674" y="12119"/>
                </a:cubicBezTo>
                <a:lnTo>
                  <a:pt x="27664" y="12119"/>
                </a:lnTo>
                <a:cubicBezTo>
                  <a:pt x="27051" y="12119"/>
                  <a:pt x="26474" y="11722"/>
                  <a:pt x="26293" y="11109"/>
                </a:cubicBezTo>
                <a:cubicBezTo>
                  <a:pt x="26113" y="10676"/>
                  <a:pt x="25933" y="10207"/>
                  <a:pt x="25752" y="9811"/>
                </a:cubicBezTo>
                <a:cubicBezTo>
                  <a:pt x="25464" y="9233"/>
                  <a:pt x="25572" y="8548"/>
                  <a:pt x="26041" y="8115"/>
                </a:cubicBezTo>
                <a:lnTo>
                  <a:pt x="26726" y="7430"/>
                </a:lnTo>
                <a:cubicBezTo>
                  <a:pt x="27231" y="6889"/>
                  <a:pt x="27231" y="6060"/>
                  <a:pt x="26726" y="5519"/>
                </a:cubicBezTo>
                <a:lnTo>
                  <a:pt x="24490" y="3282"/>
                </a:lnTo>
                <a:cubicBezTo>
                  <a:pt x="24219" y="3030"/>
                  <a:pt x="23877" y="2904"/>
                  <a:pt x="23539" y="2904"/>
                </a:cubicBezTo>
                <a:cubicBezTo>
                  <a:pt x="23200" y="2904"/>
                  <a:pt x="22867" y="3030"/>
                  <a:pt x="22614" y="3282"/>
                </a:cubicBezTo>
                <a:lnTo>
                  <a:pt x="21893" y="4004"/>
                </a:lnTo>
                <a:cubicBezTo>
                  <a:pt x="21623" y="4274"/>
                  <a:pt x="21255" y="4417"/>
                  <a:pt x="20876" y="4417"/>
                </a:cubicBezTo>
                <a:cubicBezTo>
                  <a:pt x="20648" y="4417"/>
                  <a:pt x="20415" y="4365"/>
                  <a:pt x="20198" y="4256"/>
                </a:cubicBezTo>
                <a:cubicBezTo>
                  <a:pt x="19801" y="4076"/>
                  <a:pt x="19368" y="3896"/>
                  <a:pt x="18899" y="3715"/>
                </a:cubicBezTo>
                <a:cubicBezTo>
                  <a:pt x="18322" y="3535"/>
                  <a:pt x="17926" y="2958"/>
                  <a:pt x="17926" y="2345"/>
                </a:cubicBezTo>
                <a:lnTo>
                  <a:pt x="17926" y="1335"/>
                </a:lnTo>
                <a:cubicBezTo>
                  <a:pt x="17926" y="613"/>
                  <a:pt x="17313" y="0"/>
                  <a:pt x="1659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7"/>
          <p:cNvSpPr/>
          <p:nvPr/>
        </p:nvSpPr>
        <p:spPr>
          <a:xfrm flipH="1" rot="-10281307">
            <a:off x="-2955268" y="3219365"/>
            <a:ext cx="4341237" cy="397195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01" name="Google Shape;301;p97"/>
          <p:cNvSpPr/>
          <p:nvPr/>
        </p:nvSpPr>
        <p:spPr>
          <a:xfrm>
            <a:off x="6752084" y="4547981"/>
            <a:ext cx="1671919" cy="933782"/>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7"/>
          <p:cNvSpPr/>
          <p:nvPr/>
        </p:nvSpPr>
        <p:spPr>
          <a:xfrm rot="2511134">
            <a:off x="5331290" y="-2816689"/>
            <a:ext cx="4341247" cy="3971955"/>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03" name="Google Shape;303;p97"/>
          <p:cNvSpPr/>
          <p:nvPr/>
        </p:nvSpPr>
        <p:spPr>
          <a:xfrm>
            <a:off x="8424000" y="1142338"/>
            <a:ext cx="1025402" cy="572697"/>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7"/>
          <p:cNvSpPr/>
          <p:nvPr/>
        </p:nvSpPr>
        <p:spPr>
          <a:xfrm>
            <a:off x="8086518" y="382383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7"/>
          <p:cNvSpPr/>
          <p:nvPr/>
        </p:nvSpPr>
        <p:spPr>
          <a:xfrm>
            <a:off x="246567" y="32424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6" name="Shape 306"/>
        <p:cNvGrpSpPr/>
        <p:nvPr/>
      </p:nvGrpSpPr>
      <p:grpSpPr>
        <a:xfrm>
          <a:off x="0" y="0"/>
          <a:ext cx="0" cy="0"/>
          <a:chOff x="0" y="0"/>
          <a:chExt cx="0" cy="0"/>
        </a:xfrm>
      </p:grpSpPr>
      <p:sp>
        <p:nvSpPr>
          <p:cNvPr id="307" name="Google Shape;307;p98"/>
          <p:cNvSpPr txBox="1"/>
          <p:nvPr>
            <p:ph type="title"/>
          </p:nvPr>
        </p:nvSpPr>
        <p:spPr>
          <a:xfrm>
            <a:off x="798388" y="2756600"/>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sz="40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308" name="Google Shape;308;p98"/>
          <p:cNvSpPr txBox="1"/>
          <p:nvPr>
            <p:ph idx="1" type="subTitle"/>
          </p:nvPr>
        </p:nvSpPr>
        <p:spPr>
          <a:xfrm>
            <a:off x="798400" y="3515524"/>
            <a:ext cx="3492600" cy="45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09" name="Google Shape;309;p98"/>
          <p:cNvSpPr txBox="1"/>
          <p:nvPr>
            <p:ph idx="2" type="title"/>
          </p:nvPr>
        </p:nvSpPr>
        <p:spPr>
          <a:xfrm>
            <a:off x="2825700" y="1045614"/>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sz="40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310" name="Google Shape;310;p98"/>
          <p:cNvSpPr txBox="1"/>
          <p:nvPr>
            <p:ph idx="3" type="subTitle"/>
          </p:nvPr>
        </p:nvSpPr>
        <p:spPr>
          <a:xfrm>
            <a:off x="2825700" y="1804525"/>
            <a:ext cx="3492600" cy="45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11" name="Google Shape;311;p98"/>
          <p:cNvSpPr txBox="1"/>
          <p:nvPr>
            <p:ph idx="4" type="title"/>
          </p:nvPr>
        </p:nvSpPr>
        <p:spPr>
          <a:xfrm>
            <a:off x="4853013" y="2756600"/>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sz="4000">
                <a:solidFill>
                  <a:schemeClr val="dk2"/>
                </a:solidFill>
              </a:defRPr>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312" name="Google Shape;312;p98"/>
          <p:cNvSpPr txBox="1"/>
          <p:nvPr>
            <p:ph idx="5" type="subTitle"/>
          </p:nvPr>
        </p:nvSpPr>
        <p:spPr>
          <a:xfrm>
            <a:off x="4853025" y="3515524"/>
            <a:ext cx="3492600" cy="45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13" name="Google Shape;313;p98"/>
          <p:cNvSpPr/>
          <p:nvPr/>
        </p:nvSpPr>
        <p:spPr>
          <a:xfrm flipH="1" rot="2700000">
            <a:off x="-2425387" y="-1519053"/>
            <a:ext cx="4341222" cy="3971970"/>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14" name="Google Shape;314;p98"/>
          <p:cNvSpPr/>
          <p:nvPr/>
        </p:nvSpPr>
        <p:spPr>
          <a:xfrm>
            <a:off x="254825" y="456878"/>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8"/>
          <p:cNvSpPr/>
          <p:nvPr/>
        </p:nvSpPr>
        <p:spPr>
          <a:xfrm flipH="1" rot="-2350499">
            <a:off x="7440613" y="2966943"/>
            <a:ext cx="4341224" cy="3971935"/>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16" name="Google Shape;316;p98"/>
          <p:cNvSpPr/>
          <p:nvPr/>
        </p:nvSpPr>
        <p:spPr>
          <a:xfrm flipH="1">
            <a:off x="7052920" y="4599473"/>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8"/>
          <p:cNvSpPr/>
          <p:nvPr/>
        </p:nvSpPr>
        <p:spPr>
          <a:xfrm>
            <a:off x="6517875" y="-480525"/>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8"/>
          <p:cNvSpPr/>
          <p:nvPr/>
        </p:nvSpPr>
        <p:spPr>
          <a:xfrm>
            <a:off x="7775468" y="456863"/>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8"/>
          <p:cNvSpPr/>
          <p:nvPr/>
        </p:nvSpPr>
        <p:spPr>
          <a:xfrm>
            <a:off x="454955" y="4457099"/>
            <a:ext cx="946882" cy="528843"/>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8"/>
          <p:cNvSpPr/>
          <p:nvPr/>
        </p:nvSpPr>
        <p:spPr>
          <a:xfrm flipH="1">
            <a:off x="-217574" y="3803525"/>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_1_1">
    <p:spTree>
      <p:nvGrpSpPr>
        <p:cNvPr id="321" name="Shape 321"/>
        <p:cNvGrpSpPr/>
        <p:nvPr/>
      </p:nvGrpSpPr>
      <p:grpSpPr>
        <a:xfrm>
          <a:off x="0" y="0"/>
          <a:ext cx="0" cy="0"/>
          <a:chOff x="0" y="0"/>
          <a:chExt cx="0" cy="0"/>
        </a:xfrm>
      </p:grpSpPr>
      <p:sp>
        <p:nvSpPr>
          <p:cNvPr id="322" name="Google Shape;322;p99"/>
          <p:cNvSpPr txBox="1"/>
          <p:nvPr>
            <p:ph type="title"/>
          </p:nvPr>
        </p:nvSpPr>
        <p:spPr>
          <a:xfrm>
            <a:off x="2679743" y="626250"/>
            <a:ext cx="3799500" cy="115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7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3" name="Google Shape;323;p99"/>
          <p:cNvSpPr txBox="1"/>
          <p:nvPr>
            <p:ph idx="1" type="subTitle"/>
          </p:nvPr>
        </p:nvSpPr>
        <p:spPr>
          <a:xfrm>
            <a:off x="2679700" y="1783950"/>
            <a:ext cx="37995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 name="Google Shape;324;p99"/>
          <p:cNvSpPr txBox="1"/>
          <p:nvPr/>
        </p:nvSpPr>
        <p:spPr>
          <a:xfrm>
            <a:off x="2679700" y="3541625"/>
            <a:ext cx="3799500" cy="68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ubik"/>
                <a:ea typeface="Rubik"/>
                <a:cs typeface="Rubik"/>
                <a:sym typeface="Rubik"/>
              </a:rPr>
              <a:t>CREDITS: This presentation template was created by </a:t>
            </a:r>
            <a:r>
              <a:rPr b="0" i="0" lang="en" sz="1000" u="sng" cap="none" strike="noStrike">
                <a:solidFill>
                  <a:schemeClr val="dk1"/>
                </a:solidFill>
                <a:latin typeface="Rubik"/>
                <a:ea typeface="Rubik"/>
                <a:cs typeface="Rubik"/>
                <a:sym typeface="Rubik"/>
                <a:hlinkClick r:id="rId2">
                  <a:extLst>
                    <a:ext uri="{A12FA001-AC4F-418D-AE19-62706E023703}">
                      <ahyp:hlinkClr val="tx"/>
                    </a:ext>
                  </a:extLst>
                </a:hlinkClick>
              </a:rPr>
              <a:t>Slidesgo</a:t>
            </a:r>
            <a:r>
              <a:rPr b="0" i="0" lang="en" sz="1000" u="none" cap="none" strike="noStrike">
                <a:solidFill>
                  <a:schemeClr val="dk1"/>
                </a:solidFill>
                <a:latin typeface="Rubik"/>
                <a:ea typeface="Rubik"/>
                <a:cs typeface="Rubik"/>
                <a:sym typeface="Rubik"/>
              </a:rPr>
              <a:t>, and includes icons by </a:t>
            </a:r>
            <a:r>
              <a:rPr b="0" i="0" lang="en" sz="1000" u="sng" cap="none" strike="noStrike">
                <a:solidFill>
                  <a:schemeClr val="dk1"/>
                </a:solidFill>
                <a:latin typeface="Rubik"/>
                <a:ea typeface="Rubik"/>
                <a:cs typeface="Rubik"/>
                <a:sym typeface="Rubik"/>
                <a:hlinkClick r:id="rId3">
                  <a:extLst>
                    <a:ext uri="{A12FA001-AC4F-418D-AE19-62706E023703}">
                      <ahyp:hlinkClr val="tx"/>
                    </a:ext>
                  </a:extLst>
                </a:hlinkClick>
              </a:rPr>
              <a:t>Flaticon</a:t>
            </a:r>
            <a:r>
              <a:rPr b="0" i="0" lang="en" sz="1000" u="none" cap="none" strike="noStrike">
                <a:solidFill>
                  <a:schemeClr val="dk1"/>
                </a:solidFill>
                <a:latin typeface="Rubik"/>
                <a:ea typeface="Rubik"/>
                <a:cs typeface="Rubik"/>
                <a:sym typeface="Rubik"/>
              </a:rPr>
              <a:t>, and infographics &amp; images by </a:t>
            </a:r>
            <a:r>
              <a:rPr b="0" i="0" lang="en" sz="1000" u="sng" cap="none" strike="noStrike">
                <a:solidFill>
                  <a:schemeClr val="dk1"/>
                </a:solidFill>
                <a:latin typeface="Rubik"/>
                <a:ea typeface="Rubik"/>
                <a:cs typeface="Rubik"/>
                <a:sym typeface="Rubik"/>
                <a:hlinkClick r:id="rId4">
                  <a:extLst>
                    <a:ext uri="{A12FA001-AC4F-418D-AE19-62706E023703}">
                      <ahyp:hlinkClr val="tx"/>
                    </a:ext>
                  </a:extLst>
                </a:hlinkClick>
              </a:rPr>
              <a:t>Freepik</a:t>
            </a:r>
            <a:r>
              <a:rPr b="0" i="0" lang="en" sz="1000" u="sng" cap="none" strike="noStrike">
                <a:solidFill>
                  <a:schemeClr val="dk1"/>
                </a:solidFill>
                <a:latin typeface="Rubik"/>
                <a:ea typeface="Rubik"/>
                <a:cs typeface="Rubik"/>
                <a:sym typeface="Rubik"/>
              </a:rPr>
              <a:t> </a:t>
            </a:r>
            <a:endParaRPr b="0" i="0" sz="1000" u="sng" cap="none" strike="noStrike">
              <a:solidFill>
                <a:schemeClr val="dk1"/>
              </a:solidFill>
              <a:latin typeface="Rubik"/>
              <a:ea typeface="Rubik"/>
              <a:cs typeface="Rubik"/>
              <a:sym typeface="Rubik"/>
            </a:endParaRPr>
          </a:p>
        </p:txBody>
      </p:sp>
      <p:sp>
        <p:nvSpPr>
          <p:cNvPr id="325" name="Google Shape;325;p99"/>
          <p:cNvSpPr/>
          <p:nvPr/>
        </p:nvSpPr>
        <p:spPr>
          <a:xfrm flipH="1" rot="7072332">
            <a:off x="-3065094" y="4095895"/>
            <a:ext cx="4341219" cy="3971937"/>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26" name="Google Shape;326;p99"/>
          <p:cNvSpPr/>
          <p:nvPr/>
        </p:nvSpPr>
        <p:spPr>
          <a:xfrm flipH="1" rot="2184416">
            <a:off x="-418019" y="237688"/>
            <a:ext cx="834227" cy="795928"/>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9"/>
          <p:cNvSpPr/>
          <p:nvPr/>
        </p:nvSpPr>
        <p:spPr>
          <a:xfrm rot="2184222">
            <a:off x="-46004" y="-619329"/>
            <a:ext cx="932650" cy="898335"/>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9"/>
          <p:cNvSpPr/>
          <p:nvPr/>
        </p:nvSpPr>
        <p:spPr>
          <a:xfrm>
            <a:off x="207275" y="4196338"/>
            <a:ext cx="1025402" cy="572697"/>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9"/>
          <p:cNvSpPr/>
          <p:nvPr/>
        </p:nvSpPr>
        <p:spPr>
          <a:xfrm>
            <a:off x="207262" y="83055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9"/>
          <p:cNvSpPr/>
          <p:nvPr/>
        </p:nvSpPr>
        <p:spPr>
          <a:xfrm>
            <a:off x="6914763" y="465850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9"/>
          <p:cNvSpPr/>
          <p:nvPr/>
        </p:nvSpPr>
        <p:spPr>
          <a:xfrm flipH="1" rot="7072332">
            <a:off x="6255856" y="-2589155"/>
            <a:ext cx="4341219" cy="3971937"/>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32" name="Google Shape;332;p99"/>
          <p:cNvSpPr/>
          <p:nvPr/>
        </p:nvSpPr>
        <p:spPr>
          <a:xfrm>
            <a:off x="8143276" y="1324423"/>
            <a:ext cx="1533679" cy="856574"/>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2">
    <p:spTree>
      <p:nvGrpSpPr>
        <p:cNvPr id="333" name="Shape 333"/>
        <p:cNvGrpSpPr/>
        <p:nvPr/>
      </p:nvGrpSpPr>
      <p:grpSpPr>
        <a:xfrm>
          <a:off x="0" y="0"/>
          <a:ext cx="0" cy="0"/>
          <a:chOff x="0" y="0"/>
          <a:chExt cx="0" cy="0"/>
        </a:xfrm>
      </p:grpSpPr>
      <p:sp>
        <p:nvSpPr>
          <p:cNvPr id="334" name="Google Shape;334;p100"/>
          <p:cNvSpPr/>
          <p:nvPr/>
        </p:nvSpPr>
        <p:spPr>
          <a:xfrm rot="7806237">
            <a:off x="-2533274" y="3592341"/>
            <a:ext cx="4341173" cy="3972012"/>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35" name="Google Shape;335;p100"/>
          <p:cNvSpPr/>
          <p:nvPr/>
        </p:nvSpPr>
        <p:spPr>
          <a:xfrm flipH="1">
            <a:off x="-393874" y="3602888"/>
            <a:ext cx="932638" cy="89832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0"/>
          <p:cNvSpPr/>
          <p:nvPr/>
        </p:nvSpPr>
        <p:spPr>
          <a:xfrm flipH="1">
            <a:off x="8232298" y="429740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0"/>
          <p:cNvSpPr/>
          <p:nvPr/>
        </p:nvSpPr>
        <p:spPr>
          <a:xfrm flipH="1">
            <a:off x="83940" y="79800"/>
            <a:ext cx="834250" cy="79595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0"/>
          <p:cNvSpPr/>
          <p:nvPr/>
        </p:nvSpPr>
        <p:spPr>
          <a:xfrm flipH="1">
            <a:off x="8764450" y="303853"/>
            <a:ext cx="681833" cy="650530"/>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00"/>
          <p:cNvSpPr/>
          <p:nvPr/>
        </p:nvSpPr>
        <p:spPr>
          <a:xfrm>
            <a:off x="-333725" y="1089088"/>
            <a:ext cx="1025402" cy="572697"/>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
    <p:spTree>
      <p:nvGrpSpPr>
        <p:cNvPr id="340" name="Shape 340"/>
        <p:cNvGrpSpPr/>
        <p:nvPr/>
      </p:nvGrpSpPr>
      <p:grpSpPr>
        <a:xfrm>
          <a:off x="0" y="0"/>
          <a:ext cx="0" cy="0"/>
          <a:chOff x="0" y="0"/>
          <a:chExt cx="0" cy="0"/>
        </a:xfrm>
      </p:grpSpPr>
      <p:sp>
        <p:nvSpPr>
          <p:cNvPr id="341" name="Google Shape;341;p101"/>
          <p:cNvSpPr/>
          <p:nvPr/>
        </p:nvSpPr>
        <p:spPr>
          <a:xfrm rot="4873454">
            <a:off x="6831694" y="-1010184"/>
            <a:ext cx="4341169" cy="3972028"/>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42" name="Google Shape;342;p101"/>
          <p:cNvSpPr/>
          <p:nvPr/>
        </p:nvSpPr>
        <p:spPr>
          <a:xfrm rot="1932752">
            <a:off x="-2548538" y="2830338"/>
            <a:ext cx="4341174" cy="3972039"/>
          </a:xfrm>
          <a:custGeom>
            <a:rect b="b" l="l" r="r" t="t"/>
            <a:pathLst>
              <a:path extrusionOk="0" h="22971" w="25107">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CDE0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E2EF"/>
              </a:solidFill>
              <a:latin typeface="Arial"/>
              <a:ea typeface="Arial"/>
              <a:cs typeface="Arial"/>
              <a:sym typeface="Arial"/>
            </a:endParaRPr>
          </a:p>
        </p:txBody>
      </p:sp>
      <p:sp>
        <p:nvSpPr>
          <p:cNvPr id="343" name="Google Shape;343;p101"/>
          <p:cNvSpPr/>
          <p:nvPr/>
        </p:nvSpPr>
        <p:spPr>
          <a:xfrm flipH="1" rot="2184416">
            <a:off x="-418019" y="237688"/>
            <a:ext cx="834227" cy="795928"/>
          </a:xfrm>
          <a:custGeom>
            <a:rect b="b" l="l" r="r" t="t"/>
            <a:pathLst>
              <a:path extrusionOk="0" h="31838" w="33370">
                <a:moveTo>
                  <a:pt x="16773" y="8307"/>
                </a:moveTo>
                <a:cubicBezTo>
                  <a:pt x="20827" y="8307"/>
                  <a:pt x="24309" y="11291"/>
                  <a:pt x="24597" y="15372"/>
                </a:cubicBezTo>
                <a:cubicBezTo>
                  <a:pt x="24862" y="19047"/>
                  <a:pt x="22213" y="22457"/>
                  <a:pt x="18473" y="23317"/>
                </a:cubicBezTo>
                <a:cubicBezTo>
                  <a:pt x="17836" y="23462"/>
                  <a:pt x="17203" y="23532"/>
                  <a:pt x="16584" y="23532"/>
                </a:cubicBezTo>
                <a:cubicBezTo>
                  <a:pt x="12535" y="23532"/>
                  <a:pt x="9060" y="20575"/>
                  <a:pt x="8773" y="16498"/>
                </a:cubicBezTo>
                <a:cubicBezTo>
                  <a:pt x="8508" y="12790"/>
                  <a:pt x="11157" y="9381"/>
                  <a:pt x="14897" y="8520"/>
                </a:cubicBezTo>
                <a:cubicBezTo>
                  <a:pt x="15530" y="8376"/>
                  <a:pt x="16158" y="8307"/>
                  <a:pt x="16773" y="8307"/>
                </a:cubicBezTo>
                <a:close/>
                <a:moveTo>
                  <a:pt x="16215" y="0"/>
                </a:moveTo>
                <a:cubicBezTo>
                  <a:pt x="16151" y="0"/>
                  <a:pt x="16087" y="4"/>
                  <a:pt x="16023" y="12"/>
                </a:cubicBezTo>
                <a:lnTo>
                  <a:pt x="12580" y="542"/>
                </a:lnTo>
                <a:cubicBezTo>
                  <a:pt x="11786" y="674"/>
                  <a:pt x="11223" y="1369"/>
                  <a:pt x="11355" y="2131"/>
                </a:cubicBezTo>
                <a:lnTo>
                  <a:pt x="11521" y="3157"/>
                </a:lnTo>
                <a:cubicBezTo>
                  <a:pt x="11587" y="3819"/>
                  <a:pt x="11256" y="4481"/>
                  <a:pt x="10660" y="4779"/>
                </a:cubicBezTo>
                <a:cubicBezTo>
                  <a:pt x="10197" y="5011"/>
                  <a:pt x="9733" y="5276"/>
                  <a:pt x="9303" y="5574"/>
                </a:cubicBezTo>
                <a:cubicBezTo>
                  <a:pt x="9027" y="5752"/>
                  <a:pt x="8705" y="5843"/>
                  <a:pt x="8381" y="5843"/>
                </a:cubicBezTo>
                <a:cubicBezTo>
                  <a:pt x="8043" y="5843"/>
                  <a:pt x="7703" y="5743"/>
                  <a:pt x="7416" y="5540"/>
                </a:cubicBezTo>
                <a:lnTo>
                  <a:pt x="6555" y="4945"/>
                </a:lnTo>
                <a:cubicBezTo>
                  <a:pt x="6302" y="4758"/>
                  <a:pt x="6001" y="4668"/>
                  <a:pt x="5699" y="4668"/>
                </a:cubicBezTo>
                <a:cubicBezTo>
                  <a:pt x="5250" y="4668"/>
                  <a:pt x="4799" y="4867"/>
                  <a:pt x="4503" y="5242"/>
                </a:cubicBezTo>
                <a:lnTo>
                  <a:pt x="2450" y="7957"/>
                </a:lnTo>
                <a:cubicBezTo>
                  <a:pt x="1954" y="8586"/>
                  <a:pt x="2086" y="9447"/>
                  <a:pt x="2715" y="9910"/>
                </a:cubicBezTo>
                <a:lnTo>
                  <a:pt x="3609" y="10506"/>
                </a:lnTo>
                <a:cubicBezTo>
                  <a:pt x="4138" y="10903"/>
                  <a:pt x="4403" y="11598"/>
                  <a:pt x="4172" y="12227"/>
                </a:cubicBezTo>
                <a:cubicBezTo>
                  <a:pt x="4006" y="12724"/>
                  <a:pt x="3874" y="13187"/>
                  <a:pt x="3807" y="13684"/>
                </a:cubicBezTo>
                <a:cubicBezTo>
                  <a:pt x="3675" y="14346"/>
                  <a:pt x="3112" y="14843"/>
                  <a:pt x="2450" y="14942"/>
                </a:cubicBezTo>
                <a:lnTo>
                  <a:pt x="1358" y="15108"/>
                </a:lnTo>
                <a:cubicBezTo>
                  <a:pt x="563" y="15240"/>
                  <a:pt x="0" y="15935"/>
                  <a:pt x="133" y="16730"/>
                </a:cubicBezTo>
                <a:lnTo>
                  <a:pt x="629" y="20007"/>
                </a:lnTo>
                <a:cubicBezTo>
                  <a:pt x="751" y="20734"/>
                  <a:pt x="1370" y="21211"/>
                  <a:pt x="2083" y="21211"/>
                </a:cubicBezTo>
                <a:cubicBezTo>
                  <a:pt x="2150" y="21211"/>
                  <a:pt x="2217" y="21207"/>
                  <a:pt x="2285" y="21199"/>
                </a:cubicBezTo>
                <a:lnTo>
                  <a:pt x="3377" y="21033"/>
                </a:lnTo>
                <a:cubicBezTo>
                  <a:pt x="3461" y="21021"/>
                  <a:pt x="3545" y="21014"/>
                  <a:pt x="3629" y="21014"/>
                </a:cubicBezTo>
                <a:cubicBezTo>
                  <a:pt x="4202" y="21014"/>
                  <a:pt x="4743" y="21308"/>
                  <a:pt x="5032" y="21828"/>
                </a:cubicBezTo>
                <a:cubicBezTo>
                  <a:pt x="5264" y="22291"/>
                  <a:pt x="5529" y="22688"/>
                  <a:pt x="5827" y="23119"/>
                </a:cubicBezTo>
                <a:cubicBezTo>
                  <a:pt x="6224" y="23648"/>
                  <a:pt x="6191" y="24377"/>
                  <a:pt x="5794" y="24906"/>
                </a:cubicBezTo>
                <a:lnTo>
                  <a:pt x="5132" y="25767"/>
                </a:lnTo>
                <a:cubicBezTo>
                  <a:pt x="4668" y="26396"/>
                  <a:pt x="4801" y="27257"/>
                  <a:pt x="5430" y="27720"/>
                </a:cubicBezTo>
                <a:lnTo>
                  <a:pt x="8243" y="29707"/>
                </a:lnTo>
                <a:cubicBezTo>
                  <a:pt x="8490" y="29875"/>
                  <a:pt x="8781" y="29957"/>
                  <a:pt x="9073" y="29957"/>
                </a:cubicBezTo>
                <a:cubicBezTo>
                  <a:pt x="9527" y="29957"/>
                  <a:pt x="9981" y="29758"/>
                  <a:pt x="10263" y="29375"/>
                </a:cubicBezTo>
                <a:lnTo>
                  <a:pt x="10925" y="28548"/>
                </a:lnTo>
                <a:cubicBezTo>
                  <a:pt x="11227" y="28145"/>
                  <a:pt x="11720" y="27915"/>
                  <a:pt x="12231" y="27915"/>
                </a:cubicBezTo>
                <a:cubicBezTo>
                  <a:pt x="12391" y="27915"/>
                  <a:pt x="12554" y="27938"/>
                  <a:pt x="12712" y="27985"/>
                </a:cubicBezTo>
                <a:cubicBezTo>
                  <a:pt x="13209" y="28118"/>
                  <a:pt x="13706" y="28250"/>
                  <a:pt x="14235" y="28316"/>
                </a:cubicBezTo>
                <a:cubicBezTo>
                  <a:pt x="14897" y="28449"/>
                  <a:pt x="15427" y="28978"/>
                  <a:pt x="15526" y="29607"/>
                </a:cubicBezTo>
                <a:lnTo>
                  <a:pt x="15692" y="30633"/>
                </a:lnTo>
                <a:cubicBezTo>
                  <a:pt x="15783" y="31360"/>
                  <a:pt x="16400" y="31838"/>
                  <a:pt x="17138" y="31838"/>
                </a:cubicBezTo>
                <a:cubicBezTo>
                  <a:pt x="17207" y="31838"/>
                  <a:pt x="17277" y="31834"/>
                  <a:pt x="17347" y="31825"/>
                </a:cubicBezTo>
                <a:lnTo>
                  <a:pt x="20790" y="31296"/>
                </a:lnTo>
                <a:cubicBezTo>
                  <a:pt x="21584" y="31196"/>
                  <a:pt x="22147" y="30468"/>
                  <a:pt x="22015" y="29707"/>
                </a:cubicBezTo>
                <a:lnTo>
                  <a:pt x="21849" y="28680"/>
                </a:lnTo>
                <a:cubicBezTo>
                  <a:pt x="21750" y="28018"/>
                  <a:pt x="22114" y="27356"/>
                  <a:pt x="22710" y="27058"/>
                </a:cubicBezTo>
                <a:cubicBezTo>
                  <a:pt x="23173" y="26826"/>
                  <a:pt x="23637" y="26562"/>
                  <a:pt x="24067" y="26264"/>
                </a:cubicBezTo>
                <a:cubicBezTo>
                  <a:pt x="24342" y="26086"/>
                  <a:pt x="24665" y="25995"/>
                  <a:pt x="24985" y="25995"/>
                </a:cubicBezTo>
                <a:cubicBezTo>
                  <a:pt x="25319" y="25995"/>
                  <a:pt x="25650" y="26094"/>
                  <a:pt x="25921" y="26297"/>
                </a:cubicBezTo>
                <a:lnTo>
                  <a:pt x="26815" y="26893"/>
                </a:lnTo>
                <a:cubicBezTo>
                  <a:pt x="27068" y="27079"/>
                  <a:pt x="27369" y="27169"/>
                  <a:pt x="27669" y="27169"/>
                </a:cubicBezTo>
                <a:cubicBezTo>
                  <a:pt x="28115" y="27169"/>
                  <a:pt x="28557" y="26971"/>
                  <a:pt x="28834" y="26595"/>
                </a:cubicBezTo>
                <a:lnTo>
                  <a:pt x="30920" y="23880"/>
                </a:lnTo>
                <a:cubicBezTo>
                  <a:pt x="31416" y="23251"/>
                  <a:pt x="31284" y="22390"/>
                  <a:pt x="30622" y="21927"/>
                </a:cubicBezTo>
                <a:lnTo>
                  <a:pt x="29761" y="21331"/>
                </a:lnTo>
                <a:cubicBezTo>
                  <a:pt x="29198" y="20934"/>
                  <a:pt x="28967" y="20239"/>
                  <a:pt x="29198" y="19610"/>
                </a:cubicBezTo>
                <a:cubicBezTo>
                  <a:pt x="29331" y="19146"/>
                  <a:pt x="29463" y="18650"/>
                  <a:pt x="29562" y="18153"/>
                </a:cubicBezTo>
                <a:cubicBezTo>
                  <a:pt x="29695" y="17491"/>
                  <a:pt x="30258" y="16994"/>
                  <a:pt x="30920" y="16895"/>
                </a:cubicBezTo>
                <a:lnTo>
                  <a:pt x="32012" y="16730"/>
                </a:lnTo>
                <a:cubicBezTo>
                  <a:pt x="32807" y="16597"/>
                  <a:pt x="33369" y="15902"/>
                  <a:pt x="33237" y="15141"/>
                </a:cubicBezTo>
                <a:lnTo>
                  <a:pt x="32740" y="11830"/>
                </a:lnTo>
                <a:cubicBezTo>
                  <a:pt x="32619" y="11131"/>
                  <a:pt x="31994" y="10627"/>
                  <a:pt x="31277" y="10627"/>
                </a:cubicBezTo>
                <a:cubicBezTo>
                  <a:pt x="31214" y="10627"/>
                  <a:pt x="31150" y="10630"/>
                  <a:pt x="31085" y="10638"/>
                </a:cubicBezTo>
                <a:lnTo>
                  <a:pt x="29993" y="10804"/>
                </a:lnTo>
                <a:cubicBezTo>
                  <a:pt x="29909" y="10817"/>
                  <a:pt x="29824" y="10823"/>
                  <a:pt x="29740" y="10823"/>
                </a:cubicBezTo>
                <a:cubicBezTo>
                  <a:pt x="29161" y="10823"/>
                  <a:pt x="28598" y="10530"/>
                  <a:pt x="28338" y="10009"/>
                </a:cubicBezTo>
                <a:cubicBezTo>
                  <a:pt x="28106" y="9579"/>
                  <a:pt x="27841" y="9149"/>
                  <a:pt x="27543" y="8718"/>
                </a:cubicBezTo>
                <a:cubicBezTo>
                  <a:pt x="27146" y="8189"/>
                  <a:pt x="27179" y="7460"/>
                  <a:pt x="27576" y="6931"/>
                </a:cubicBezTo>
                <a:lnTo>
                  <a:pt x="28238" y="6070"/>
                </a:lnTo>
                <a:cubicBezTo>
                  <a:pt x="28702" y="5441"/>
                  <a:pt x="28569" y="4580"/>
                  <a:pt x="27940" y="4117"/>
                </a:cubicBezTo>
                <a:lnTo>
                  <a:pt x="25127" y="2131"/>
                </a:lnTo>
                <a:cubicBezTo>
                  <a:pt x="24880" y="1962"/>
                  <a:pt x="24589" y="1880"/>
                  <a:pt x="24295" y="1880"/>
                </a:cubicBezTo>
                <a:cubicBezTo>
                  <a:pt x="23838" y="1880"/>
                  <a:pt x="23376" y="2079"/>
                  <a:pt x="23074" y="2462"/>
                </a:cubicBezTo>
                <a:lnTo>
                  <a:pt x="22445" y="3289"/>
                </a:lnTo>
                <a:cubicBezTo>
                  <a:pt x="22107" y="3706"/>
                  <a:pt x="21605" y="3938"/>
                  <a:pt x="21084" y="3938"/>
                </a:cubicBezTo>
                <a:cubicBezTo>
                  <a:pt x="20942" y="3938"/>
                  <a:pt x="20799" y="3921"/>
                  <a:pt x="20657" y="3885"/>
                </a:cubicBezTo>
                <a:cubicBezTo>
                  <a:pt x="20161" y="3720"/>
                  <a:pt x="19664" y="3587"/>
                  <a:pt x="19135" y="3521"/>
                </a:cubicBezTo>
                <a:cubicBezTo>
                  <a:pt x="18473" y="3389"/>
                  <a:pt x="17943" y="2892"/>
                  <a:pt x="17844" y="2230"/>
                </a:cubicBezTo>
                <a:lnTo>
                  <a:pt x="17678" y="1204"/>
                </a:lnTo>
                <a:cubicBezTo>
                  <a:pt x="17587" y="504"/>
                  <a:pt x="16936" y="0"/>
                  <a:pt x="16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01"/>
          <p:cNvSpPr/>
          <p:nvPr/>
        </p:nvSpPr>
        <p:spPr>
          <a:xfrm rot="2184222">
            <a:off x="382846" y="-256879"/>
            <a:ext cx="932650" cy="898335"/>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1"/>
          <p:cNvSpPr/>
          <p:nvPr/>
        </p:nvSpPr>
        <p:spPr>
          <a:xfrm>
            <a:off x="908300" y="4402088"/>
            <a:ext cx="1025402" cy="572697"/>
          </a:xfrm>
          <a:custGeom>
            <a:rect b="b" l="l" r="r" t="t"/>
            <a:pathLst>
              <a:path extrusionOk="0" h="49413" w="88473">
                <a:moveTo>
                  <a:pt x="47032" y="0"/>
                </a:moveTo>
                <a:cubicBezTo>
                  <a:pt x="34192" y="0"/>
                  <a:pt x="23805" y="6059"/>
                  <a:pt x="23516" y="13597"/>
                </a:cubicBezTo>
                <a:cubicBezTo>
                  <a:pt x="23227" y="13561"/>
                  <a:pt x="22975" y="13561"/>
                  <a:pt x="22686" y="13561"/>
                </a:cubicBezTo>
                <a:cubicBezTo>
                  <a:pt x="17168" y="13561"/>
                  <a:pt x="12696" y="17817"/>
                  <a:pt x="12696" y="23119"/>
                </a:cubicBezTo>
                <a:cubicBezTo>
                  <a:pt x="12696" y="23841"/>
                  <a:pt x="12768" y="24526"/>
                  <a:pt x="12912" y="25211"/>
                </a:cubicBezTo>
                <a:lnTo>
                  <a:pt x="11361" y="25211"/>
                </a:lnTo>
                <a:cubicBezTo>
                  <a:pt x="10929" y="25211"/>
                  <a:pt x="10496" y="25319"/>
                  <a:pt x="10099" y="25464"/>
                </a:cubicBezTo>
                <a:cubicBezTo>
                  <a:pt x="4328" y="26618"/>
                  <a:pt x="0" y="31523"/>
                  <a:pt x="0" y="37402"/>
                </a:cubicBezTo>
                <a:cubicBezTo>
                  <a:pt x="0" y="44110"/>
                  <a:pt x="4256" y="49412"/>
                  <a:pt x="14716" y="49412"/>
                </a:cubicBezTo>
                <a:lnTo>
                  <a:pt x="79167" y="49412"/>
                </a:lnTo>
                <a:cubicBezTo>
                  <a:pt x="84758" y="49412"/>
                  <a:pt x="88473" y="42235"/>
                  <a:pt x="88473" y="37149"/>
                </a:cubicBezTo>
                <a:cubicBezTo>
                  <a:pt x="88473" y="30874"/>
                  <a:pt x="84217" y="25680"/>
                  <a:pt x="78735" y="24959"/>
                </a:cubicBezTo>
                <a:cubicBezTo>
                  <a:pt x="79672" y="23841"/>
                  <a:pt x="79564" y="21388"/>
                  <a:pt x="79204" y="20090"/>
                </a:cubicBezTo>
                <a:cubicBezTo>
                  <a:pt x="77941" y="15689"/>
                  <a:pt x="75633" y="13706"/>
                  <a:pt x="70547" y="13417"/>
                </a:cubicBezTo>
                <a:cubicBezTo>
                  <a:pt x="70115" y="5951"/>
                  <a:pt x="59763" y="0"/>
                  <a:pt x="4703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1"/>
          <p:cNvSpPr/>
          <p:nvPr/>
        </p:nvSpPr>
        <p:spPr>
          <a:xfrm rot="-699457">
            <a:off x="8080615" y="4013197"/>
            <a:ext cx="1401284" cy="1350460"/>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1"/>
          <p:cNvSpPr/>
          <p:nvPr/>
        </p:nvSpPr>
        <p:spPr>
          <a:xfrm>
            <a:off x="6708338" y="4452750"/>
            <a:ext cx="1401285" cy="1350461"/>
          </a:xfrm>
          <a:custGeom>
            <a:rect b="b" l="l" r="r" t="t"/>
            <a:pathLst>
              <a:path extrusionOk="0" h="28139" w="29198">
                <a:moveTo>
                  <a:pt x="14776" y="7135"/>
                </a:moveTo>
                <a:cubicBezTo>
                  <a:pt x="17691" y="7135"/>
                  <a:pt x="20410" y="8875"/>
                  <a:pt x="21385" y="11777"/>
                </a:cubicBezTo>
                <a:cubicBezTo>
                  <a:pt x="22478" y="14955"/>
                  <a:pt x="20922" y="18531"/>
                  <a:pt x="17843" y="20153"/>
                </a:cubicBezTo>
                <a:cubicBezTo>
                  <a:pt x="16725" y="20736"/>
                  <a:pt x="15540" y="21009"/>
                  <a:pt x="14385" y="21009"/>
                </a:cubicBezTo>
                <a:cubicBezTo>
                  <a:pt x="11472" y="21009"/>
                  <a:pt x="8751" y="19271"/>
                  <a:pt x="7780" y="16379"/>
                </a:cubicBezTo>
                <a:cubicBezTo>
                  <a:pt x="6720" y="13201"/>
                  <a:pt x="8243" y="9593"/>
                  <a:pt x="11355" y="7970"/>
                </a:cubicBezTo>
                <a:cubicBezTo>
                  <a:pt x="12463" y="7402"/>
                  <a:pt x="13635" y="7135"/>
                  <a:pt x="14776" y="7135"/>
                </a:cubicBezTo>
                <a:close/>
                <a:moveTo>
                  <a:pt x="18377" y="0"/>
                </a:moveTo>
                <a:cubicBezTo>
                  <a:pt x="17845" y="0"/>
                  <a:pt x="17351" y="313"/>
                  <a:pt x="17148" y="820"/>
                </a:cubicBezTo>
                <a:lnTo>
                  <a:pt x="16751" y="1714"/>
                </a:lnTo>
                <a:cubicBezTo>
                  <a:pt x="16529" y="2253"/>
                  <a:pt x="16003" y="2610"/>
                  <a:pt x="15406" y="2610"/>
                </a:cubicBezTo>
                <a:cubicBezTo>
                  <a:pt x="15380" y="2610"/>
                  <a:pt x="15354" y="2609"/>
                  <a:pt x="15327" y="2608"/>
                </a:cubicBezTo>
                <a:cubicBezTo>
                  <a:pt x="14864" y="2608"/>
                  <a:pt x="14400" y="2608"/>
                  <a:pt x="13904" y="2641"/>
                </a:cubicBezTo>
                <a:cubicBezTo>
                  <a:pt x="13857" y="2646"/>
                  <a:pt x="13810" y="2648"/>
                  <a:pt x="13763" y="2648"/>
                </a:cubicBezTo>
                <a:cubicBezTo>
                  <a:pt x="13216" y="2648"/>
                  <a:pt x="12694" y="2301"/>
                  <a:pt x="12480" y="1813"/>
                </a:cubicBezTo>
                <a:lnTo>
                  <a:pt x="12116" y="952"/>
                </a:lnTo>
                <a:cubicBezTo>
                  <a:pt x="11921" y="465"/>
                  <a:pt x="11457" y="175"/>
                  <a:pt x="10948" y="175"/>
                </a:cubicBezTo>
                <a:cubicBezTo>
                  <a:pt x="10766" y="175"/>
                  <a:pt x="10578" y="212"/>
                  <a:pt x="10395" y="290"/>
                </a:cubicBezTo>
                <a:lnTo>
                  <a:pt x="7515" y="1515"/>
                </a:lnTo>
                <a:cubicBezTo>
                  <a:pt x="6820" y="1813"/>
                  <a:pt x="6522" y="2574"/>
                  <a:pt x="6786" y="3203"/>
                </a:cubicBezTo>
                <a:lnTo>
                  <a:pt x="7151" y="4097"/>
                </a:lnTo>
                <a:cubicBezTo>
                  <a:pt x="7382" y="4627"/>
                  <a:pt x="7250" y="5289"/>
                  <a:pt x="6786" y="5686"/>
                </a:cubicBezTo>
                <a:cubicBezTo>
                  <a:pt x="6422" y="6017"/>
                  <a:pt x="6091" y="6348"/>
                  <a:pt x="5760" y="6679"/>
                </a:cubicBezTo>
                <a:cubicBezTo>
                  <a:pt x="5483" y="7002"/>
                  <a:pt x="5078" y="7181"/>
                  <a:pt x="4667" y="7181"/>
                </a:cubicBezTo>
                <a:cubicBezTo>
                  <a:pt x="4488" y="7181"/>
                  <a:pt x="4309" y="7147"/>
                  <a:pt x="4138" y="7077"/>
                </a:cubicBezTo>
                <a:lnTo>
                  <a:pt x="3211" y="6746"/>
                </a:lnTo>
                <a:cubicBezTo>
                  <a:pt x="3061" y="6693"/>
                  <a:pt x="2906" y="6668"/>
                  <a:pt x="2752" y="6668"/>
                </a:cubicBezTo>
                <a:cubicBezTo>
                  <a:pt x="2228" y="6668"/>
                  <a:pt x="1720" y="6962"/>
                  <a:pt x="1490" y="7474"/>
                </a:cubicBezTo>
                <a:lnTo>
                  <a:pt x="298" y="10321"/>
                </a:lnTo>
                <a:cubicBezTo>
                  <a:pt x="0" y="10983"/>
                  <a:pt x="331" y="11711"/>
                  <a:pt x="993" y="11976"/>
                </a:cubicBezTo>
                <a:lnTo>
                  <a:pt x="1887" y="12307"/>
                </a:lnTo>
                <a:cubicBezTo>
                  <a:pt x="2483" y="12539"/>
                  <a:pt x="2847" y="13068"/>
                  <a:pt x="2814" y="13697"/>
                </a:cubicBezTo>
                <a:cubicBezTo>
                  <a:pt x="2781" y="14128"/>
                  <a:pt x="2781" y="14591"/>
                  <a:pt x="2781" y="15055"/>
                </a:cubicBezTo>
                <a:cubicBezTo>
                  <a:pt x="2814" y="15651"/>
                  <a:pt x="2450" y="16213"/>
                  <a:pt x="1887" y="16478"/>
                </a:cubicBezTo>
                <a:lnTo>
                  <a:pt x="993" y="16842"/>
                </a:lnTo>
                <a:cubicBezTo>
                  <a:pt x="331" y="17140"/>
                  <a:pt x="0" y="17902"/>
                  <a:pt x="265" y="18531"/>
                </a:cubicBezTo>
                <a:lnTo>
                  <a:pt x="1457" y="21311"/>
                </a:lnTo>
                <a:cubicBezTo>
                  <a:pt x="1678" y="21802"/>
                  <a:pt x="2154" y="22075"/>
                  <a:pt x="2655" y="22075"/>
                </a:cubicBezTo>
                <a:cubicBezTo>
                  <a:pt x="2829" y="22075"/>
                  <a:pt x="3007" y="22042"/>
                  <a:pt x="3178" y="21974"/>
                </a:cubicBezTo>
                <a:lnTo>
                  <a:pt x="4072" y="21576"/>
                </a:lnTo>
                <a:cubicBezTo>
                  <a:pt x="4277" y="21497"/>
                  <a:pt x="4490" y="21456"/>
                  <a:pt x="4697" y="21456"/>
                </a:cubicBezTo>
                <a:cubicBezTo>
                  <a:pt x="5092" y="21456"/>
                  <a:pt x="5467" y="21603"/>
                  <a:pt x="5727" y="21907"/>
                </a:cubicBezTo>
                <a:cubicBezTo>
                  <a:pt x="6058" y="22238"/>
                  <a:pt x="6389" y="22536"/>
                  <a:pt x="6720" y="22834"/>
                </a:cubicBezTo>
                <a:cubicBezTo>
                  <a:pt x="7184" y="23231"/>
                  <a:pt x="7349" y="23860"/>
                  <a:pt x="7084" y="24423"/>
                </a:cubicBezTo>
                <a:lnTo>
                  <a:pt x="6720" y="25317"/>
                </a:lnTo>
                <a:cubicBezTo>
                  <a:pt x="6455" y="25979"/>
                  <a:pt x="6753" y="26707"/>
                  <a:pt x="7415" y="26972"/>
                </a:cubicBezTo>
                <a:lnTo>
                  <a:pt x="10329" y="28065"/>
                </a:lnTo>
                <a:cubicBezTo>
                  <a:pt x="10472" y="28115"/>
                  <a:pt x="10621" y="28139"/>
                  <a:pt x="10768" y="28139"/>
                </a:cubicBezTo>
                <a:cubicBezTo>
                  <a:pt x="11299" y="28139"/>
                  <a:pt x="11817" y="27829"/>
                  <a:pt x="12050" y="27336"/>
                </a:cubicBezTo>
                <a:lnTo>
                  <a:pt x="12414" y="26443"/>
                </a:lnTo>
                <a:cubicBezTo>
                  <a:pt x="12646" y="25880"/>
                  <a:pt x="13242" y="25516"/>
                  <a:pt x="13871" y="25516"/>
                </a:cubicBezTo>
                <a:cubicBezTo>
                  <a:pt x="14063" y="25529"/>
                  <a:pt x="14255" y="25537"/>
                  <a:pt x="14447" y="25537"/>
                </a:cubicBezTo>
                <a:cubicBezTo>
                  <a:pt x="14718" y="25537"/>
                  <a:pt x="14990" y="25521"/>
                  <a:pt x="15261" y="25483"/>
                </a:cubicBezTo>
                <a:cubicBezTo>
                  <a:pt x="15290" y="25481"/>
                  <a:pt x="15319" y="25480"/>
                  <a:pt x="15347" y="25480"/>
                </a:cubicBezTo>
                <a:cubicBezTo>
                  <a:pt x="15941" y="25480"/>
                  <a:pt x="16463" y="25806"/>
                  <a:pt x="16685" y="26343"/>
                </a:cubicBezTo>
                <a:lnTo>
                  <a:pt x="17049" y="27204"/>
                </a:lnTo>
                <a:cubicBezTo>
                  <a:pt x="17268" y="27666"/>
                  <a:pt x="17736" y="27949"/>
                  <a:pt x="18232" y="27949"/>
                </a:cubicBezTo>
                <a:cubicBezTo>
                  <a:pt x="18411" y="27949"/>
                  <a:pt x="18594" y="27912"/>
                  <a:pt x="18770" y="27833"/>
                </a:cubicBezTo>
                <a:lnTo>
                  <a:pt x="21683" y="26608"/>
                </a:lnTo>
                <a:cubicBezTo>
                  <a:pt x="22345" y="26310"/>
                  <a:pt x="22676" y="25549"/>
                  <a:pt x="22412" y="24920"/>
                </a:cubicBezTo>
                <a:lnTo>
                  <a:pt x="22014" y="24059"/>
                </a:lnTo>
                <a:cubicBezTo>
                  <a:pt x="21783" y="23496"/>
                  <a:pt x="21948" y="22867"/>
                  <a:pt x="22412" y="22437"/>
                </a:cubicBezTo>
                <a:cubicBezTo>
                  <a:pt x="22776" y="22139"/>
                  <a:pt x="23107" y="21808"/>
                  <a:pt x="23405" y="21444"/>
                </a:cubicBezTo>
                <a:cubicBezTo>
                  <a:pt x="23706" y="21119"/>
                  <a:pt x="24121" y="20957"/>
                  <a:pt x="24536" y="20957"/>
                </a:cubicBezTo>
                <a:cubicBezTo>
                  <a:pt x="24713" y="20957"/>
                  <a:pt x="24891" y="20987"/>
                  <a:pt x="25060" y="21047"/>
                </a:cubicBezTo>
                <a:lnTo>
                  <a:pt x="25954" y="21378"/>
                </a:lnTo>
                <a:cubicBezTo>
                  <a:pt x="26109" y="21440"/>
                  <a:pt x="26271" y="21469"/>
                  <a:pt x="26433" y="21469"/>
                </a:cubicBezTo>
                <a:cubicBezTo>
                  <a:pt x="26959" y="21469"/>
                  <a:pt x="27472" y="21156"/>
                  <a:pt x="27675" y="20649"/>
                </a:cubicBezTo>
                <a:lnTo>
                  <a:pt x="28900" y="17802"/>
                </a:lnTo>
                <a:cubicBezTo>
                  <a:pt x="29165" y="17140"/>
                  <a:pt x="28867" y="16412"/>
                  <a:pt x="28172" y="16147"/>
                </a:cubicBezTo>
                <a:lnTo>
                  <a:pt x="27278" y="15816"/>
                </a:lnTo>
                <a:cubicBezTo>
                  <a:pt x="26715" y="15618"/>
                  <a:pt x="26351" y="15055"/>
                  <a:pt x="26384" y="14459"/>
                </a:cubicBezTo>
                <a:cubicBezTo>
                  <a:pt x="26417" y="13995"/>
                  <a:pt x="26417" y="13532"/>
                  <a:pt x="26384" y="13102"/>
                </a:cubicBezTo>
                <a:cubicBezTo>
                  <a:pt x="26351" y="12473"/>
                  <a:pt x="26715" y="11910"/>
                  <a:pt x="27278" y="11678"/>
                </a:cubicBezTo>
                <a:lnTo>
                  <a:pt x="28205" y="11281"/>
                </a:lnTo>
                <a:cubicBezTo>
                  <a:pt x="28867" y="11016"/>
                  <a:pt x="29198" y="10255"/>
                  <a:pt x="28900" y="9593"/>
                </a:cubicBezTo>
                <a:lnTo>
                  <a:pt x="27708" y="6812"/>
                </a:lnTo>
                <a:cubicBezTo>
                  <a:pt x="27514" y="6350"/>
                  <a:pt x="27052" y="6067"/>
                  <a:pt x="26544" y="6067"/>
                </a:cubicBezTo>
                <a:cubicBezTo>
                  <a:pt x="26361" y="6067"/>
                  <a:pt x="26172" y="6104"/>
                  <a:pt x="25987" y="6183"/>
                </a:cubicBezTo>
                <a:lnTo>
                  <a:pt x="25093" y="6547"/>
                </a:lnTo>
                <a:cubicBezTo>
                  <a:pt x="24897" y="6639"/>
                  <a:pt x="24689" y="6683"/>
                  <a:pt x="24484" y="6683"/>
                </a:cubicBezTo>
                <a:cubicBezTo>
                  <a:pt x="24101" y="6683"/>
                  <a:pt x="23730" y="6529"/>
                  <a:pt x="23471" y="6249"/>
                </a:cubicBezTo>
                <a:cubicBezTo>
                  <a:pt x="23140" y="5918"/>
                  <a:pt x="22809" y="5587"/>
                  <a:pt x="22478" y="5289"/>
                </a:cubicBezTo>
                <a:cubicBezTo>
                  <a:pt x="21981" y="4925"/>
                  <a:pt x="21849" y="4263"/>
                  <a:pt x="22081" y="3700"/>
                </a:cubicBezTo>
                <a:lnTo>
                  <a:pt x="22445" y="2806"/>
                </a:lnTo>
                <a:cubicBezTo>
                  <a:pt x="22743" y="2177"/>
                  <a:pt x="22412" y="1416"/>
                  <a:pt x="21750" y="1184"/>
                </a:cubicBezTo>
                <a:lnTo>
                  <a:pt x="18869" y="92"/>
                </a:lnTo>
                <a:cubicBezTo>
                  <a:pt x="18707" y="30"/>
                  <a:pt x="18540" y="0"/>
                  <a:pt x="18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1"/>
          <p:cNvSpPr/>
          <p:nvPr/>
        </p:nvSpPr>
        <p:spPr>
          <a:xfrm rot="2184222">
            <a:off x="175571" y="3739321"/>
            <a:ext cx="932650" cy="898335"/>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1"/>
          <p:cNvSpPr/>
          <p:nvPr/>
        </p:nvSpPr>
        <p:spPr>
          <a:xfrm rot="2184132">
            <a:off x="8111655" y="164835"/>
            <a:ext cx="812997" cy="783084"/>
          </a:xfrm>
          <a:custGeom>
            <a:rect b="b" l="l" r="r" t="t"/>
            <a:pathLst>
              <a:path extrusionOk="0" h="18718" w="19433">
                <a:moveTo>
                  <a:pt x="12239" y="1"/>
                </a:moveTo>
                <a:cubicBezTo>
                  <a:pt x="11879" y="1"/>
                  <a:pt x="11543" y="216"/>
                  <a:pt x="11388" y="551"/>
                </a:cubicBezTo>
                <a:lnTo>
                  <a:pt x="11157" y="1147"/>
                </a:lnTo>
                <a:cubicBezTo>
                  <a:pt x="10991" y="1511"/>
                  <a:pt x="10594" y="1743"/>
                  <a:pt x="10197" y="1743"/>
                </a:cubicBezTo>
                <a:cubicBezTo>
                  <a:pt x="9899" y="1743"/>
                  <a:pt x="9568" y="1743"/>
                  <a:pt x="9270" y="1776"/>
                </a:cubicBezTo>
                <a:cubicBezTo>
                  <a:pt x="9242" y="1778"/>
                  <a:pt x="9215" y="1779"/>
                  <a:pt x="9189" y="1779"/>
                </a:cubicBezTo>
                <a:cubicBezTo>
                  <a:pt x="8794" y="1779"/>
                  <a:pt x="8465" y="1554"/>
                  <a:pt x="8310" y="1213"/>
                </a:cubicBezTo>
                <a:lnTo>
                  <a:pt x="8078" y="617"/>
                </a:lnTo>
                <a:cubicBezTo>
                  <a:pt x="7927" y="316"/>
                  <a:pt x="7604" y="128"/>
                  <a:pt x="7255" y="128"/>
                </a:cubicBezTo>
                <a:cubicBezTo>
                  <a:pt x="7144" y="128"/>
                  <a:pt x="7031" y="147"/>
                  <a:pt x="6919" y="187"/>
                </a:cubicBezTo>
                <a:lnTo>
                  <a:pt x="4999" y="1015"/>
                </a:lnTo>
                <a:cubicBezTo>
                  <a:pt x="4536" y="1213"/>
                  <a:pt x="4337" y="1710"/>
                  <a:pt x="4503" y="2140"/>
                </a:cubicBezTo>
                <a:lnTo>
                  <a:pt x="4768" y="2736"/>
                </a:lnTo>
                <a:cubicBezTo>
                  <a:pt x="4933" y="3100"/>
                  <a:pt x="4801" y="3531"/>
                  <a:pt x="4503" y="3795"/>
                </a:cubicBezTo>
                <a:cubicBezTo>
                  <a:pt x="4271" y="3994"/>
                  <a:pt x="4039" y="4226"/>
                  <a:pt x="3841" y="4457"/>
                </a:cubicBezTo>
                <a:cubicBezTo>
                  <a:pt x="3653" y="4668"/>
                  <a:pt x="3366" y="4780"/>
                  <a:pt x="3085" y="4780"/>
                </a:cubicBezTo>
                <a:cubicBezTo>
                  <a:pt x="2969" y="4780"/>
                  <a:pt x="2855" y="4761"/>
                  <a:pt x="2748" y="4722"/>
                </a:cubicBezTo>
                <a:lnTo>
                  <a:pt x="2152" y="4491"/>
                </a:lnTo>
                <a:cubicBezTo>
                  <a:pt x="2050" y="4454"/>
                  <a:pt x="1946" y="4437"/>
                  <a:pt x="1845" y="4437"/>
                </a:cubicBezTo>
                <a:cubicBezTo>
                  <a:pt x="1484" y="4437"/>
                  <a:pt x="1149" y="4652"/>
                  <a:pt x="994" y="4987"/>
                </a:cubicBezTo>
                <a:lnTo>
                  <a:pt x="199" y="6874"/>
                </a:lnTo>
                <a:cubicBezTo>
                  <a:pt x="1" y="7304"/>
                  <a:pt x="232" y="7801"/>
                  <a:pt x="663" y="7966"/>
                </a:cubicBezTo>
                <a:lnTo>
                  <a:pt x="1259" y="8198"/>
                </a:lnTo>
                <a:cubicBezTo>
                  <a:pt x="1656" y="8331"/>
                  <a:pt x="1888" y="8695"/>
                  <a:pt x="1854" y="9125"/>
                </a:cubicBezTo>
                <a:cubicBezTo>
                  <a:pt x="1854" y="9423"/>
                  <a:pt x="1854" y="9721"/>
                  <a:pt x="1854" y="10019"/>
                </a:cubicBezTo>
                <a:cubicBezTo>
                  <a:pt x="1888" y="10416"/>
                  <a:pt x="1656" y="10780"/>
                  <a:pt x="1259" y="10946"/>
                </a:cubicBezTo>
                <a:lnTo>
                  <a:pt x="663" y="11211"/>
                </a:lnTo>
                <a:cubicBezTo>
                  <a:pt x="199" y="11409"/>
                  <a:pt x="1" y="11906"/>
                  <a:pt x="199" y="12336"/>
                </a:cubicBezTo>
                <a:lnTo>
                  <a:pt x="961" y="14190"/>
                </a:lnTo>
                <a:cubicBezTo>
                  <a:pt x="1107" y="14507"/>
                  <a:pt x="1414" y="14698"/>
                  <a:pt x="1751" y="14698"/>
                </a:cubicBezTo>
                <a:cubicBezTo>
                  <a:pt x="1872" y="14698"/>
                  <a:pt x="1997" y="14673"/>
                  <a:pt x="2119" y="14620"/>
                </a:cubicBezTo>
                <a:lnTo>
                  <a:pt x="2715" y="14356"/>
                </a:lnTo>
                <a:cubicBezTo>
                  <a:pt x="2845" y="14302"/>
                  <a:pt x="2977" y="14276"/>
                  <a:pt x="3107" y="14276"/>
                </a:cubicBezTo>
                <a:cubicBezTo>
                  <a:pt x="3375" y="14276"/>
                  <a:pt x="3629" y="14386"/>
                  <a:pt x="3808" y="14587"/>
                </a:cubicBezTo>
                <a:cubicBezTo>
                  <a:pt x="4006" y="14786"/>
                  <a:pt x="4238" y="15018"/>
                  <a:pt x="4470" y="15183"/>
                </a:cubicBezTo>
                <a:cubicBezTo>
                  <a:pt x="4801" y="15448"/>
                  <a:pt x="4867" y="15878"/>
                  <a:pt x="4735" y="16243"/>
                </a:cubicBezTo>
                <a:lnTo>
                  <a:pt x="4470" y="16838"/>
                </a:lnTo>
                <a:cubicBezTo>
                  <a:pt x="4271" y="17269"/>
                  <a:pt x="4503" y="17765"/>
                  <a:pt x="4933" y="17931"/>
                </a:cubicBezTo>
                <a:lnTo>
                  <a:pt x="6853" y="18659"/>
                </a:lnTo>
                <a:cubicBezTo>
                  <a:pt x="6963" y="18698"/>
                  <a:pt x="7075" y="18717"/>
                  <a:pt x="7185" y="18717"/>
                </a:cubicBezTo>
                <a:cubicBezTo>
                  <a:pt x="7536" y="18717"/>
                  <a:pt x="7860" y="18524"/>
                  <a:pt x="8012" y="18196"/>
                </a:cubicBezTo>
                <a:lnTo>
                  <a:pt x="8277" y="17600"/>
                </a:lnTo>
                <a:cubicBezTo>
                  <a:pt x="8433" y="17256"/>
                  <a:pt x="8766" y="17001"/>
                  <a:pt x="9136" y="17001"/>
                </a:cubicBezTo>
                <a:cubicBezTo>
                  <a:pt x="9159" y="17001"/>
                  <a:pt x="9181" y="17002"/>
                  <a:pt x="9204" y="17004"/>
                </a:cubicBezTo>
                <a:cubicBezTo>
                  <a:pt x="9535" y="17004"/>
                  <a:pt x="9833" y="17004"/>
                  <a:pt x="10164" y="16971"/>
                </a:cubicBezTo>
                <a:cubicBezTo>
                  <a:pt x="10189" y="16969"/>
                  <a:pt x="10214" y="16968"/>
                  <a:pt x="10239" y="16968"/>
                </a:cubicBezTo>
                <a:cubicBezTo>
                  <a:pt x="10610" y="16968"/>
                  <a:pt x="10967" y="17193"/>
                  <a:pt x="11091" y="17534"/>
                </a:cubicBezTo>
                <a:lnTo>
                  <a:pt x="11355" y="18096"/>
                </a:lnTo>
                <a:cubicBezTo>
                  <a:pt x="11477" y="18413"/>
                  <a:pt x="11796" y="18604"/>
                  <a:pt x="12127" y="18604"/>
                </a:cubicBezTo>
                <a:cubicBezTo>
                  <a:pt x="12246" y="18604"/>
                  <a:pt x="12367" y="18579"/>
                  <a:pt x="12481" y="18527"/>
                </a:cubicBezTo>
                <a:lnTo>
                  <a:pt x="14434" y="17699"/>
                </a:lnTo>
                <a:cubicBezTo>
                  <a:pt x="14864" y="17501"/>
                  <a:pt x="15096" y="17004"/>
                  <a:pt x="14897" y="16574"/>
                </a:cubicBezTo>
                <a:lnTo>
                  <a:pt x="14666" y="16011"/>
                </a:lnTo>
                <a:cubicBezTo>
                  <a:pt x="14500" y="15647"/>
                  <a:pt x="14600" y="15216"/>
                  <a:pt x="14897" y="14951"/>
                </a:cubicBezTo>
                <a:cubicBezTo>
                  <a:pt x="15129" y="14720"/>
                  <a:pt x="15361" y="14521"/>
                  <a:pt x="15560" y="14289"/>
                </a:cubicBezTo>
                <a:cubicBezTo>
                  <a:pt x="15772" y="14053"/>
                  <a:pt x="16053" y="13935"/>
                  <a:pt x="16340" y="13935"/>
                </a:cubicBezTo>
                <a:cubicBezTo>
                  <a:pt x="16455" y="13935"/>
                  <a:pt x="16572" y="13954"/>
                  <a:pt x="16685" y="13991"/>
                </a:cubicBezTo>
                <a:lnTo>
                  <a:pt x="17281" y="14223"/>
                </a:lnTo>
                <a:cubicBezTo>
                  <a:pt x="17382" y="14262"/>
                  <a:pt x="17489" y="14281"/>
                  <a:pt x="17595" y="14281"/>
                </a:cubicBezTo>
                <a:cubicBezTo>
                  <a:pt x="17940" y="14281"/>
                  <a:pt x="18280" y="14081"/>
                  <a:pt x="18407" y="13727"/>
                </a:cubicBezTo>
                <a:lnTo>
                  <a:pt x="19201" y="11840"/>
                </a:lnTo>
                <a:cubicBezTo>
                  <a:pt x="19400" y="11409"/>
                  <a:pt x="19201" y="10913"/>
                  <a:pt x="18738" y="10747"/>
                </a:cubicBezTo>
                <a:lnTo>
                  <a:pt x="18142" y="10516"/>
                </a:lnTo>
                <a:cubicBezTo>
                  <a:pt x="17778" y="10383"/>
                  <a:pt x="17513" y="10019"/>
                  <a:pt x="17546" y="9622"/>
                </a:cubicBezTo>
                <a:cubicBezTo>
                  <a:pt x="17579" y="9324"/>
                  <a:pt x="17579" y="9026"/>
                  <a:pt x="17546" y="8695"/>
                </a:cubicBezTo>
                <a:cubicBezTo>
                  <a:pt x="17546" y="8298"/>
                  <a:pt x="17778" y="7933"/>
                  <a:pt x="18142" y="7768"/>
                </a:cubicBezTo>
                <a:lnTo>
                  <a:pt x="18771" y="7503"/>
                </a:lnTo>
                <a:cubicBezTo>
                  <a:pt x="19201" y="7338"/>
                  <a:pt x="19433" y="6841"/>
                  <a:pt x="19234" y="6411"/>
                </a:cubicBezTo>
                <a:lnTo>
                  <a:pt x="18440" y="4557"/>
                </a:lnTo>
                <a:cubicBezTo>
                  <a:pt x="18294" y="4240"/>
                  <a:pt x="17986" y="4049"/>
                  <a:pt x="17663" y="4049"/>
                </a:cubicBezTo>
                <a:cubicBezTo>
                  <a:pt x="17546" y="4049"/>
                  <a:pt x="17428" y="4074"/>
                  <a:pt x="17314" y="4126"/>
                </a:cubicBezTo>
                <a:lnTo>
                  <a:pt x="16685" y="4358"/>
                </a:lnTo>
                <a:cubicBezTo>
                  <a:pt x="16555" y="4417"/>
                  <a:pt x="16412" y="4447"/>
                  <a:pt x="16271" y="4447"/>
                </a:cubicBezTo>
                <a:cubicBezTo>
                  <a:pt x="16015" y="4447"/>
                  <a:pt x="15763" y="4351"/>
                  <a:pt x="15593" y="4159"/>
                </a:cubicBezTo>
                <a:cubicBezTo>
                  <a:pt x="15394" y="3928"/>
                  <a:pt x="15162" y="3729"/>
                  <a:pt x="14931" y="3531"/>
                </a:cubicBezTo>
                <a:cubicBezTo>
                  <a:pt x="14633" y="3266"/>
                  <a:pt x="14533" y="2835"/>
                  <a:pt x="14699" y="2471"/>
                </a:cubicBezTo>
                <a:lnTo>
                  <a:pt x="14931" y="1875"/>
                </a:lnTo>
                <a:cubicBezTo>
                  <a:pt x="15129" y="1445"/>
                  <a:pt x="14931" y="948"/>
                  <a:pt x="14467" y="783"/>
                </a:cubicBezTo>
                <a:lnTo>
                  <a:pt x="12547" y="55"/>
                </a:lnTo>
                <a:cubicBezTo>
                  <a:pt x="12445" y="18"/>
                  <a:pt x="12341" y="1"/>
                  <a:pt x="122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65"/>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2" name="Google Shape;32;p65"/>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3" name="Google Shape;33;p6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6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6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350" name="Shape 350"/>
        <p:cNvGrpSpPr/>
        <p:nvPr/>
      </p:nvGrpSpPr>
      <p:grpSpPr>
        <a:xfrm>
          <a:off x="0" y="0"/>
          <a:ext cx="0" cy="0"/>
          <a:chOff x="0" y="0"/>
          <a:chExt cx="0" cy="0"/>
        </a:xfrm>
      </p:grpSpPr>
      <p:sp>
        <p:nvSpPr>
          <p:cNvPr id="351" name="Google Shape;351;p10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102"/>
          <p:cNvGrpSpPr/>
          <p:nvPr/>
        </p:nvGrpSpPr>
        <p:grpSpPr>
          <a:xfrm>
            <a:off x="830392" y="1191256"/>
            <a:ext cx="745763" cy="45826"/>
            <a:chOff x="4580561" y="2589004"/>
            <a:chExt cx="1064464" cy="25200"/>
          </a:xfrm>
        </p:grpSpPr>
        <p:sp>
          <p:nvSpPr>
            <p:cNvPr id="353" name="Google Shape;353;p10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0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10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56" name="Google Shape;356;p10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7" name="Google Shape;357;p10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58" name="Shape 358"/>
        <p:cNvGrpSpPr/>
        <p:nvPr/>
      </p:nvGrpSpPr>
      <p:grpSpPr>
        <a:xfrm>
          <a:off x="0" y="0"/>
          <a:ext cx="0" cy="0"/>
          <a:chOff x="0" y="0"/>
          <a:chExt cx="0" cy="0"/>
        </a:xfrm>
      </p:grpSpPr>
      <p:sp>
        <p:nvSpPr>
          <p:cNvPr id="359" name="Google Shape;359;p10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103"/>
          <p:cNvGrpSpPr/>
          <p:nvPr/>
        </p:nvGrpSpPr>
        <p:grpSpPr>
          <a:xfrm>
            <a:off x="830392" y="1191256"/>
            <a:ext cx="745763" cy="45826"/>
            <a:chOff x="4580561" y="2589004"/>
            <a:chExt cx="1064464" cy="25200"/>
          </a:xfrm>
        </p:grpSpPr>
        <p:sp>
          <p:nvSpPr>
            <p:cNvPr id="361" name="Google Shape;361;p1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10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64" name="Google Shape;364;p10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65" name="Google Shape;365;p10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66" name="Shape 366"/>
        <p:cNvGrpSpPr/>
        <p:nvPr/>
      </p:nvGrpSpPr>
      <p:grpSpPr>
        <a:xfrm>
          <a:off x="0" y="0"/>
          <a:ext cx="0" cy="0"/>
          <a:chOff x="0" y="0"/>
          <a:chExt cx="0" cy="0"/>
        </a:xfrm>
      </p:grpSpPr>
      <p:sp>
        <p:nvSpPr>
          <p:cNvPr id="367" name="Google Shape;367;p10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 name="Google Shape;368;p104"/>
          <p:cNvGrpSpPr/>
          <p:nvPr/>
        </p:nvGrpSpPr>
        <p:grpSpPr>
          <a:xfrm>
            <a:off x="830392" y="1191256"/>
            <a:ext cx="745763" cy="45826"/>
            <a:chOff x="4580561" y="2589004"/>
            <a:chExt cx="1064464" cy="25200"/>
          </a:xfrm>
        </p:grpSpPr>
        <p:sp>
          <p:nvSpPr>
            <p:cNvPr id="369" name="Google Shape;369;p10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0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 name="Google Shape;371;p10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2" name="Google Shape;372;p10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73" name="Google Shape;373;p10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74" name="Google Shape;374;p10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66"/>
          <p:cNvSpPr txBox="1"/>
          <p:nvPr>
            <p:ph idx="1" type="body"/>
          </p:nvPr>
        </p:nvSpPr>
        <p:spPr>
          <a:xfrm>
            <a:off x="457200" y="1151335"/>
            <a:ext cx="4040100" cy="4797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9" name="Google Shape;39;p66"/>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0" name="Google Shape;40;p66"/>
          <p:cNvSpPr txBox="1"/>
          <p:nvPr>
            <p:ph idx="3" type="body"/>
          </p:nvPr>
        </p:nvSpPr>
        <p:spPr>
          <a:xfrm>
            <a:off x="4645026" y="1151335"/>
            <a:ext cx="4041900" cy="4797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41" name="Google Shape;41;p66"/>
          <p:cNvSpPr txBox="1"/>
          <p:nvPr>
            <p:ph idx="4" type="body"/>
          </p:nvPr>
        </p:nvSpPr>
        <p:spPr>
          <a:xfrm>
            <a:off x="4645026" y="1631156"/>
            <a:ext cx="4041900" cy="2963400"/>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2" name="Google Shape;42;p6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6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6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6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6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6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6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6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6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9"/>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69"/>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57" name="Google Shape;57;p69"/>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58" name="Google Shape;58;p6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6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6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0"/>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70"/>
          <p:cNvSpPr/>
          <p:nvPr>
            <p:ph idx="2" type="pic"/>
          </p:nvPr>
        </p:nvSpPr>
        <p:spPr>
          <a:xfrm>
            <a:off x="1792288" y="459581"/>
            <a:ext cx="5486400" cy="3086100"/>
          </a:xfrm>
          <a:prstGeom prst="rect">
            <a:avLst/>
          </a:prstGeom>
          <a:noFill/>
          <a:ln>
            <a:noFill/>
          </a:ln>
        </p:spPr>
      </p:sp>
      <p:sp>
        <p:nvSpPr>
          <p:cNvPr id="64" name="Google Shape;64;p70"/>
          <p:cNvSpPr txBox="1"/>
          <p:nvPr>
            <p:ph idx="1" type="body"/>
          </p:nvPr>
        </p:nvSpPr>
        <p:spPr>
          <a:xfrm>
            <a:off x="1792288" y="4025503"/>
            <a:ext cx="5486400" cy="603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65" name="Google Shape;65;p7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7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7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61"/>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6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B9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6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B9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6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9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9pPr>
          </a:lstStyle>
          <a:p/>
        </p:txBody>
      </p:sp>
      <p:sp>
        <p:nvSpPr>
          <p:cNvPr id="82" name="Google Shape;82;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1pPr>
            <a:lvl2pPr indent="-304800" lvl="1" marL="9144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2pPr>
            <a:lvl3pPr indent="-304800" lvl="2" marL="13716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3pPr>
            <a:lvl4pPr indent="-304800" lvl="3" marL="18288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4pPr>
            <a:lvl5pPr indent="-304800" lvl="4" marL="22860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5pPr>
            <a:lvl6pPr indent="-304800" lvl="5" marL="27432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6pPr>
            <a:lvl7pPr indent="-304800" lvl="6" marL="32004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7pPr>
            <a:lvl8pPr indent="-304800" lvl="7" marL="36576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8pPr>
            <a:lvl9pPr indent="-304800" lvl="8" marL="4114800" marR="0" rtl="0" algn="l">
              <a:lnSpc>
                <a:spcPct val="100000"/>
              </a:lnSpc>
              <a:spcBef>
                <a:spcPts val="0"/>
              </a:spcBef>
              <a:spcAft>
                <a:spcPts val="0"/>
              </a:spcAft>
              <a:buClr>
                <a:schemeClr val="dk1"/>
              </a:buClr>
              <a:buSzPts val="1200"/>
              <a:buFont typeface="Rubik"/>
              <a:buChar char="■"/>
              <a:defRPr b="0" i="0" sz="12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38.png"/><Relationship Id="rId7"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2.png"/><Relationship Id="rId6"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2.pn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1.png"/><Relationship Id="rId6"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7.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
          <p:cNvSpPr/>
          <p:nvPr/>
        </p:nvSpPr>
        <p:spPr>
          <a:xfrm>
            <a:off x="0" y="20600"/>
            <a:ext cx="9144000" cy="51228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0" name="Google Shape;380;p1"/>
          <p:cNvSpPr txBox="1"/>
          <p:nvPr/>
        </p:nvSpPr>
        <p:spPr>
          <a:xfrm>
            <a:off x="1148538" y="2571750"/>
            <a:ext cx="6846900" cy="561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1" name="Google Shape;381;p1"/>
          <p:cNvSpPr/>
          <p:nvPr/>
        </p:nvSpPr>
        <p:spPr>
          <a:xfrm flipH="1" rot="10800000">
            <a:off x="0" y="4333875"/>
            <a:ext cx="91440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382" name="Google Shape;382;p1"/>
          <p:cNvPicPr preferRelativeResize="0"/>
          <p:nvPr/>
        </p:nvPicPr>
        <p:blipFill rotWithShape="1">
          <a:blip r:embed="rId3">
            <a:alphaModFix/>
          </a:blip>
          <a:srcRect b="0" l="0" r="0" t="0"/>
          <a:stretch/>
        </p:blipFill>
        <p:spPr>
          <a:xfrm>
            <a:off x="8608093" y="152888"/>
            <a:ext cx="347729" cy="447676"/>
          </a:xfrm>
          <a:prstGeom prst="rect">
            <a:avLst/>
          </a:prstGeom>
          <a:noFill/>
          <a:ln>
            <a:noFill/>
          </a:ln>
        </p:spPr>
      </p:pic>
      <p:pic>
        <p:nvPicPr>
          <p:cNvPr descr="1-lineWordmark_GoldOnCard_NoBG.eps" id="383" name="Google Shape;383;p1"/>
          <p:cNvPicPr preferRelativeResize="0"/>
          <p:nvPr/>
        </p:nvPicPr>
        <p:blipFill rotWithShape="1">
          <a:blip r:embed="rId4">
            <a:alphaModFix/>
          </a:blip>
          <a:srcRect b="0" l="0" r="0" t="0"/>
          <a:stretch/>
        </p:blipFill>
        <p:spPr>
          <a:xfrm>
            <a:off x="7589228" y="4843348"/>
            <a:ext cx="1366594" cy="116116"/>
          </a:xfrm>
          <a:prstGeom prst="rect">
            <a:avLst/>
          </a:prstGeom>
          <a:noFill/>
          <a:ln>
            <a:noFill/>
          </a:ln>
        </p:spPr>
      </p:pic>
      <p:pic>
        <p:nvPicPr>
          <p:cNvPr descr="Formal_Marshall_GoldOnCard_NoBG.eps" id="384" name="Google Shape;384;p1"/>
          <p:cNvPicPr preferRelativeResize="0"/>
          <p:nvPr/>
        </p:nvPicPr>
        <p:blipFill rotWithShape="1">
          <a:blip r:embed="rId5">
            <a:alphaModFix/>
          </a:blip>
          <a:srcRect b="0" l="0" r="0" t="0"/>
          <a:stretch/>
        </p:blipFill>
        <p:spPr>
          <a:xfrm>
            <a:off x="235948" y="4603872"/>
            <a:ext cx="1381476" cy="325315"/>
          </a:xfrm>
          <a:prstGeom prst="rect">
            <a:avLst/>
          </a:prstGeom>
          <a:noFill/>
          <a:ln>
            <a:noFill/>
          </a:ln>
        </p:spPr>
      </p:pic>
      <p:sp>
        <p:nvSpPr>
          <p:cNvPr id="385" name="Google Shape;385;p1"/>
          <p:cNvSpPr txBox="1"/>
          <p:nvPr>
            <p:ph idx="12" type="sldNum"/>
          </p:nvPr>
        </p:nvSpPr>
        <p:spPr>
          <a:xfrm>
            <a:off x="7010400" y="4059963"/>
            <a:ext cx="21336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86" name="Google Shape;386;p1"/>
          <p:cNvSpPr txBox="1"/>
          <p:nvPr>
            <p:ph type="ctrTitle"/>
          </p:nvPr>
        </p:nvSpPr>
        <p:spPr>
          <a:xfrm>
            <a:off x="1164300" y="798700"/>
            <a:ext cx="6815400" cy="18351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400"/>
              <a:buNone/>
            </a:pPr>
            <a:r>
              <a:rPr lang="en" sz="4300">
                <a:solidFill>
                  <a:schemeClr val="lt1"/>
                </a:solidFill>
              </a:rPr>
              <a:t>Critical Trading: </a:t>
            </a:r>
            <a:endParaRPr sz="4300">
              <a:solidFill>
                <a:schemeClr val="lt1"/>
              </a:solidFill>
            </a:endParaRPr>
          </a:p>
          <a:p>
            <a:pPr indent="0" lvl="0" marL="0" rtl="0" algn="ctr">
              <a:lnSpc>
                <a:spcPct val="100000"/>
              </a:lnSpc>
              <a:spcBef>
                <a:spcPts val="0"/>
              </a:spcBef>
              <a:spcAft>
                <a:spcPts val="0"/>
              </a:spcAft>
              <a:buSzPts val="1400"/>
              <a:buNone/>
            </a:pPr>
            <a:r>
              <a:rPr lang="en" sz="4300">
                <a:solidFill>
                  <a:schemeClr val="lt1"/>
                </a:solidFill>
              </a:rPr>
              <a:t>Stakeholder Update</a:t>
            </a:r>
            <a:endParaRPr sz="4300">
              <a:solidFill>
                <a:schemeClr val="lt1"/>
              </a:solidFill>
            </a:endParaRPr>
          </a:p>
        </p:txBody>
      </p:sp>
      <p:sp>
        <p:nvSpPr>
          <p:cNvPr id="387" name="Google Shape;387;p1"/>
          <p:cNvSpPr txBox="1"/>
          <p:nvPr>
            <p:ph idx="4294967295" type="subTitle"/>
          </p:nvPr>
        </p:nvSpPr>
        <p:spPr>
          <a:xfrm>
            <a:off x="1384050" y="2834850"/>
            <a:ext cx="6375900" cy="649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500"/>
              </a:spcBef>
              <a:spcAft>
                <a:spcPts val="0"/>
              </a:spcAft>
              <a:buClr>
                <a:schemeClr val="dk1"/>
              </a:buClr>
              <a:buSzPts val="2400"/>
              <a:buFont typeface="Arial"/>
              <a:buNone/>
            </a:pPr>
            <a:r>
              <a:rPr b="0" i="0" lang="en" sz="1600" u="none" cap="none" strike="noStrike">
                <a:solidFill>
                  <a:schemeClr val="lt1"/>
                </a:solidFill>
                <a:latin typeface="Rubik"/>
                <a:ea typeface="Rubik"/>
                <a:cs typeface="Rubik"/>
                <a:sym typeface="Rubik"/>
              </a:rPr>
              <a:t>Team 2: Aditya Dhanotia, Tom Do, Jishnu Channamsetti, Shantanu Trivikram, Levon Hakobyan, Zhixing Zhu, Colin Zhou</a:t>
            </a:r>
            <a:endParaRPr b="0" i="0" sz="1600" u="none" cap="none" strike="noStrike">
              <a:solidFill>
                <a:schemeClr val="lt1"/>
              </a:solidFill>
              <a:latin typeface="Rubik"/>
              <a:ea typeface="Rubik"/>
              <a:cs typeface="Rubik"/>
              <a:sym typeface="Rubik"/>
            </a:endParaRPr>
          </a:p>
          <a:p>
            <a:pPr indent="0" lvl="0" marL="0" marR="0" rtl="0" algn="l">
              <a:lnSpc>
                <a:spcPct val="100000"/>
              </a:lnSpc>
              <a:spcBef>
                <a:spcPts val="500"/>
              </a:spcBef>
              <a:spcAft>
                <a:spcPts val="0"/>
              </a:spcAft>
              <a:buClr>
                <a:schemeClr val="dk1"/>
              </a:buClr>
              <a:buSzPts val="2400"/>
              <a:buFont typeface="Arial"/>
              <a:buNone/>
            </a:pPr>
            <a:r>
              <a:t/>
            </a:r>
            <a:endParaRPr b="0" i="0" sz="1600" u="none" cap="none" strike="noStrike">
              <a:solidFill>
                <a:schemeClr val="lt1"/>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0"/>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96" name="Google Shape;496;p10"/>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97" name="Google Shape;497;p10"/>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98" name="Google Shape;498;p10"/>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99" name="Google Shape;499;p10"/>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ATM Predictors</a:t>
            </a:r>
            <a:endParaRPr b="1" sz="3200"/>
          </a:p>
        </p:txBody>
      </p:sp>
      <p:pic>
        <p:nvPicPr>
          <p:cNvPr id="500" name="Google Shape;500;p10"/>
          <p:cNvPicPr preferRelativeResize="0"/>
          <p:nvPr/>
        </p:nvPicPr>
        <p:blipFill rotWithShape="1">
          <a:blip r:embed="rId5">
            <a:alphaModFix/>
          </a:blip>
          <a:srcRect b="0" l="0" r="0" t="0"/>
          <a:stretch/>
        </p:blipFill>
        <p:spPr>
          <a:xfrm>
            <a:off x="1831638" y="794350"/>
            <a:ext cx="7079169" cy="3554776"/>
          </a:xfrm>
          <a:prstGeom prst="rect">
            <a:avLst/>
          </a:prstGeom>
          <a:noFill/>
          <a:ln>
            <a:noFill/>
          </a:ln>
        </p:spPr>
      </p:pic>
      <p:sp>
        <p:nvSpPr>
          <p:cNvPr id="501" name="Google Shape;501;p10"/>
          <p:cNvSpPr txBox="1"/>
          <p:nvPr/>
        </p:nvSpPr>
        <p:spPr>
          <a:xfrm>
            <a:off x="231325" y="1971450"/>
            <a:ext cx="13815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560</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783</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predictors</a:t>
            </a:r>
            <a:endParaRPr b="0" i="0" sz="1800" u="none" cap="none" strike="noStrike">
              <a:solidFill>
                <a:schemeClr val="dk2"/>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1"/>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07" name="Google Shape;507;p11"/>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08" name="Google Shape;508;p11"/>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09" name="Google Shape;509;p11"/>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510" name="Google Shape;510;p11"/>
          <p:cNvPicPr preferRelativeResize="0"/>
          <p:nvPr/>
        </p:nvPicPr>
        <p:blipFill rotWithShape="1">
          <a:blip r:embed="rId5">
            <a:alphaModFix/>
          </a:blip>
          <a:srcRect b="0" l="0" r="0" t="0"/>
          <a:stretch/>
        </p:blipFill>
        <p:spPr>
          <a:xfrm>
            <a:off x="2719700" y="742950"/>
            <a:ext cx="5970651" cy="3657599"/>
          </a:xfrm>
          <a:prstGeom prst="rect">
            <a:avLst/>
          </a:prstGeom>
          <a:noFill/>
          <a:ln>
            <a:noFill/>
          </a:ln>
        </p:spPr>
      </p:pic>
      <p:sp>
        <p:nvSpPr>
          <p:cNvPr id="511" name="Google Shape;511;p11"/>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ATM Energy Predictors Have High Impact</a:t>
            </a:r>
            <a:endParaRPr b="1" sz="3200"/>
          </a:p>
        </p:txBody>
      </p:sp>
      <p:sp>
        <p:nvSpPr>
          <p:cNvPr id="512" name="Google Shape;512;p11"/>
          <p:cNvSpPr txBox="1"/>
          <p:nvPr/>
        </p:nvSpPr>
        <p:spPr>
          <a:xfrm>
            <a:off x="231350" y="1417350"/>
            <a:ext cx="1929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51</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560</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ATM Predictors</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has an absolute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correlation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8761D"/>
                </a:solidFill>
                <a:latin typeface="Rubik"/>
                <a:ea typeface="Rubik"/>
                <a:cs typeface="Rubik"/>
                <a:sym typeface="Rubik"/>
              </a:rPr>
              <a:t>more than 0.6</a:t>
            </a:r>
            <a:endParaRPr b="0" i="0" sz="1800" u="none" cap="none" strike="noStrike">
              <a:solidFill>
                <a:srgbClr val="38761D"/>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8" name="Google Shape;518;p12"/>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19" name="Google Shape;519;p12"/>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20" name="Google Shape;520;p12"/>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521" name="Google Shape;521;p12"/>
          <p:cNvPicPr preferRelativeResize="0"/>
          <p:nvPr/>
        </p:nvPicPr>
        <p:blipFill rotWithShape="1">
          <a:blip r:embed="rId5">
            <a:alphaModFix/>
          </a:blip>
          <a:srcRect b="0" l="0" r="0" t="0"/>
          <a:stretch/>
        </p:blipFill>
        <p:spPr>
          <a:xfrm>
            <a:off x="2160951" y="742950"/>
            <a:ext cx="6528449" cy="3657599"/>
          </a:xfrm>
          <a:prstGeom prst="rect">
            <a:avLst/>
          </a:prstGeom>
          <a:noFill/>
          <a:ln>
            <a:noFill/>
          </a:ln>
        </p:spPr>
      </p:pic>
      <p:sp>
        <p:nvSpPr>
          <p:cNvPr id="522" name="Google Shape;522;p12"/>
          <p:cNvSpPr txBox="1"/>
          <p:nvPr>
            <p:ph idx="4294967295" type="title"/>
          </p:nvPr>
        </p:nvSpPr>
        <p:spPr>
          <a:xfrm>
            <a:off x="231350" y="118975"/>
            <a:ext cx="84582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ATM Agri/Emission Predictors Have Less Impact</a:t>
            </a:r>
            <a:endParaRPr b="1" sz="3200"/>
          </a:p>
        </p:txBody>
      </p:sp>
      <p:sp>
        <p:nvSpPr>
          <p:cNvPr id="523" name="Google Shape;523;p12"/>
          <p:cNvSpPr txBox="1"/>
          <p:nvPr/>
        </p:nvSpPr>
        <p:spPr>
          <a:xfrm>
            <a:off x="231350" y="1417350"/>
            <a:ext cx="1929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155</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560</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ATM Predictors</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has an absolute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correlation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980000"/>
                </a:solidFill>
                <a:latin typeface="Rubik"/>
                <a:ea typeface="Rubik"/>
                <a:cs typeface="Rubik"/>
                <a:sym typeface="Rubik"/>
              </a:rPr>
              <a:t>less than 0.1</a:t>
            </a:r>
            <a:endParaRPr b="0" i="0" sz="1800" u="none" cap="none" strike="noStrike">
              <a:solidFill>
                <a:srgbClr val="980000"/>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9" name="Google Shape;529;p13"/>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30" name="Google Shape;530;p13"/>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31" name="Google Shape;531;p13"/>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532" name="Google Shape;532;p13"/>
          <p:cNvSpPr txBox="1"/>
          <p:nvPr>
            <p:ph idx="4294967295" type="title"/>
          </p:nvPr>
        </p:nvSpPr>
        <p:spPr>
          <a:xfrm>
            <a:off x="231350" y="118975"/>
            <a:ext cx="75702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IV Predictors: Highly Correlated</a:t>
            </a:r>
            <a:endParaRPr b="1" sz="3200"/>
          </a:p>
        </p:txBody>
      </p:sp>
      <p:pic>
        <p:nvPicPr>
          <p:cNvPr id="533" name="Google Shape;533;p13"/>
          <p:cNvPicPr preferRelativeResize="0"/>
          <p:nvPr/>
        </p:nvPicPr>
        <p:blipFill rotWithShape="1">
          <a:blip r:embed="rId5">
            <a:alphaModFix/>
          </a:blip>
          <a:srcRect b="0" l="0" r="0" t="0"/>
          <a:stretch/>
        </p:blipFill>
        <p:spPr>
          <a:xfrm>
            <a:off x="1880250" y="794363"/>
            <a:ext cx="7030554" cy="3554774"/>
          </a:xfrm>
          <a:prstGeom prst="rect">
            <a:avLst/>
          </a:prstGeom>
          <a:noFill/>
          <a:ln>
            <a:noFill/>
          </a:ln>
        </p:spPr>
      </p:pic>
      <p:sp>
        <p:nvSpPr>
          <p:cNvPr id="534" name="Google Shape;534;p13"/>
          <p:cNvSpPr txBox="1"/>
          <p:nvPr/>
        </p:nvSpPr>
        <p:spPr>
          <a:xfrm>
            <a:off x="231325" y="1971450"/>
            <a:ext cx="13815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84</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783</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predictors</a:t>
            </a:r>
            <a:endParaRPr b="0" i="0" sz="1800" u="none" cap="none" strike="noStrike">
              <a:solidFill>
                <a:schemeClr val="dk2"/>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40" name="Google Shape;540;p1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41" name="Google Shape;541;p14"/>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42" name="Google Shape;542;p14"/>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543" name="Google Shape;543;p14"/>
          <p:cNvPicPr preferRelativeResize="0"/>
          <p:nvPr/>
        </p:nvPicPr>
        <p:blipFill rotWithShape="1">
          <a:blip r:embed="rId5">
            <a:alphaModFix/>
          </a:blip>
          <a:srcRect b="0" l="0" r="0" t="0"/>
          <a:stretch/>
        </p:blipFill>
        <p:spPr>
          <a:xfrm>
            <a:off x="2160950" y="742950"/>
            <a:ext cx="6531799" cy="3657599"/>
          </a:xfrm>
          <a:prstGeom prst="rect">
            <a:avLst/>
          </a:prstGeom>
          <a:noFill/>
          <a:ln>
            <a:noFill/>
          </a:ln>
        </p:spPr>
      </p:pic>
      <p:sp>
        <p:nvSpPr>
          <p:cNvPr id="544" name="Google Shape;544;p14"/>
          <p:cNvSpPr txBox="1"/>
          <p:nvPr>
            <p:ph idx="4294967295" type="title"/>
          </p:nvPr>
        </p:nvSpPr>
        <p:spPr>
          <a:xfrm>
            <a:off x="231350" y="118975"/>
            <a:ext cx="75702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IV Predictors: Highly Correlated</a:t>
            </a:r>
            <a:endParaRPr b="1" sz="3200"/>
          </a:p>
        </p:txBody>
      </p:sp>
      <p:sp>
        <p:nvSpPr>
          <p:cNvPr id="545" name="Google Shape;545;p14"/>
          <p:cNvSpPr txBox="1"/>
          <p:nvPr/>
        </p:nvSpPr>
        <p:spPr>
          <a:xfrm>
            <a:off x="231350" y="1555800"/>
            <a:ext cx="1929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22</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84</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IV Predictors</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has an absolute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correlation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8761D"/>
                </a:solidFill>
                <a:latin typeface="Rubik"/>
                <a:ea typeface="Rubik"/>
                <a:cs typeface="Rubik"/>
                <a:sym typeface="Rubik"/>
              </a:rPr>
              <a:t>more than 0.6</a:t>
            </a:r>
            <a:endParaRPr b="0" i="0" sz="1800" u="none" cap="none" strike="noStrike">
              <a:solidFill>
                <a:srgbClr val="38761D"/>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1" name="Google Shape;551;p15"/>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52" name="Google Shape;552;p15"/>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53" name="Google Shape;553;p15"/>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554" name="Google Shape;554;p15"/>
          <p:cNvPicPr preferRelativeResize="0"/>
          <p:nvPr/>
        </p:nvPicPr>
        <p:blipFill rotWithShape="1">
          <a:blip r:embed="rId5">
            <a:alphaModFix/>
          </a:blip>
          <a:srcRect b="0" l="0" r="0" t="0"/>
          <a:stretch/>
        </p:blipFill>
        <p:spPr>
          <a:xfrm>
            <a:off x="2160949" y="744400"/>
            <a:ext cx="6526225" cy="3654700"/>
          </a:xfrm>
          <a:prstGeom prst="rect">
            <a:avLst/>
          </a:prstGeom>
          <a:noFill/>
          <a:ln>
            <a:noFill/>
          </a:ln>
        </p:spPr>
      </p:pic>
      <p:sp>
        <p:nvSpPr>
          <p:cNvPr id="555" name="Google Shape;555;p15"/>
          <p:cNvSpPr txBox="1"/>
          <p:nvPr>
            <p:ph idx="4294967295" type="title"/>
          </p:nvPr>
        </p:nvSpPr>
        <p:spPr>
          <a:xfrm>
            <a:off x="231350" y="118975"/>
            <a:ext cx="75702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Equities Predictors: Many Poorly Correlated</a:t>
            </a:r>
            <a:endParaRPr b="1" sz="3200"/>
          </a:p>
        </p:txBody>
      </p:sp>
      <p:sp>
        <p:nvSpPr>
          <p:cNvPr id="556" name="Google Shape;556;p15"/>
          <p:cNvSpPr txBox="1"/>
          <p:nvPr/>
        </p:nvSpPr>
        <p:spPr>
          <a:xfrm>
            <a:off x="231350" y="1417350"/>
            <a:ext cx="1929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25</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38</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Equities Predictors</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has an absolute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correlation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980000"/>
                </a:solidFill>
                <a:latin typeface="Rubik"/>
                <a:ea typeface="Rubik"/>
                <a:cs typeface="Rubik"/>
                <a:sym typeface="Rubik"/>
              </a:rPr>
              <a:t>less than 0.1</a:t>
            </a:r>
            <a:endParaRPr b="0" i="0" sz="1800" u="none" cap="none" strike="noStrike">
              <a:solidFill>
                <a:srgbClr val="980000"/>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2" name="Google Shape;562;p16"/>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63" name="Google Shape;563;p16"/>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64" name="Google Shape;564;p16"/>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565" name="Google Shape;565;p16"/>
          <p:cNvPicPr preferRelativeResize="0"/>
          <p:nvPr/>
        </p:nvPicPr>
        <p:blipFill rotWithShape="1">
          <a:blip r:embed="rId5">
            <a:alphaModFix/>
          </a:blip>
          <a:srcRect b="0" l="0" r="0" t="0"/>
          <a:stretch/>
        </p:blipFill>
        <p:spPr>
          <a:xfrm>
            <a:off x="2035975" y="742950"/>
            <a:ext cx="6643001" cy="3657599"/>
          </a:xfrm>
          <a:prstGeom prst="rect">
            <a:avLst/>
          </a:prstGeom>
          <a:noFill/>
          <a:ln>
            <a:noFill/>
          </a:ln>
        </p:spPr>
      </p:pic>
      <p:sp>
        <p:nvSpPr>
          <p:cNvPr id="566" name="Google Shape;566;p16"/>
          <p:cNvSpPr txBox="1"/>
          <p:nvPr>
            <p:ph idx="4294967295" type="title"/>
          </p:nvPr>
        </p:nvSpPr>
        <p:spPr>
          <a:xfrm>
            <a:off x="231350" y="118975"/>
            <a:ext cx="83316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Futures Predictors: Many Poorly Correlated</a:t>
            </a:r>
            <a:endParaRPr b="1" sz="3200"/>
          </a:p>
        </p:txBody>
      </p:sp>
      <p:sp>
        <p:nvSpPr>
          <p:cNvPr id="567" name="Google Shape;567;p16"/>
          <p:cNvSpPr txBox="1"/>
          <p:nvPr/>
        </p:nvSpPr>
        <p:spPr>
          <a:xfrm>
            <a:off x="231350" y="1417350"/>
            <a:ext cx="20547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22</a:t>
            </a:r>
            <a:r>
              <a:rPr b="1" i="0" lang="en" sz="2400" u="none" cap="none" strike="noStrike">
                <a:solidFill>
                  <a:schemeClr val="dk2"/>
                </a:solidFill>
                <a:latin typeface="Rubik"/>
                <a:ea typeface="Rubik"/>
                <a:cs typeface="Rubik"/>
                <a:sym typeface="Rubik"/>
              </a:rPr>
              <a:t> </a:t>
            </a:r>
            <a:endParaRPr b="1" i="0" sz="24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out of 46</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Futures Predictors</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has an absolute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correlation </a:t>
            </a:r>
            <a:endParaRPr b="0" i="0" sz="1800" u="none" cap="none" strike="noStrike">
              <a:solidFill>
                <a:schemeClr val="dk2"/>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980000"/>
                </a:solidFill>
                <a:latin typeface="Rubik"/>
                <a:ea typeface="Rubik"/>
                <a:cs typeface="Rubik"/>
                <a:sym typeface="Rubik"/>
              </a:rPr>
              <a:t>less than 0.1</a:t>
            </a:r>
            <a:endParaRPr b="0" i="0" sz="1800" u="none" cap="none" strike="noStrike">
              <a:solidFill>
                <a:srgbClr val="980000"/>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3" name="Google Shape;573;p1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74" name="Google Shape;574;p17"/>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75" name="Google Shape;575;p17"/>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576" name="Google Shape;576;p17"/>
          <p:cNvSpPr txBox="1"/>
          <p:nvPr>
            <p:ph type="ctrTitle"/>
          </p:nvPr>
        </p:nvSpPr>
        <p:spPr>
          <a:xfrm>
            <a:off x="1164300" y="1340300"/>
            <a:ext cx="6815400" cy="18351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400"/>
              <a:buNone/>
            </a:pPr>
            <a:r>
              <a:rPr b="1" lang="en"/>
              <a:t>Outlier Detection</a:t>
            </a:r>
            <a:endParaRPr b="1"/>
          </a:p>
          <a:p>
            <a:pPr indent="0" lvl="0" marL="0" rtl="0" algn="ctr">
              <a:lnSpc>
                <a:spcPct val="100000"/>
              </a:lnSpc>
              <a:spcBef>
                <a:spcPts val="0"/>
              </a:spcBef>
              <a:spcAft>
                <a:spcPts val="0"/>
              </a:spcAft>
              <a:buSzPts val="1400"/>
              <a:buNone/>
            </a:pPr>
            <a:r>
              <a:rPr b="1" lang="en"/>
              <a:t>Why Winsorization?</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2" name="Google Shape;582;p1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83" name="Google Shape;583;p18"/>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584" name="Google Shape;584;p18"/>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585" name="Google Shape;585;p18"/>
          <p:cNvSpPr txBox="1"/>
          <p:nvPr>
            <p:ph idx="4294967295" type="title"/>
          </p:nvPr>
        </p:nvSpPr>
        <p:spPr>
          <a:xfrm>
            <a:off x="529800" y="-26525"/>
            <a:ext cx="7704000" cy="572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sz="2900"/>
              <a:t>Investigating outliers and bad data</a:t>
            </a:r>
            <a:r>
              <a:rPr b="1" lang="en" sz="3100"/>
              <a:t> </a:t>
            </a:r>
            <a:endParaRPr b="1" sz="3100"/>
          </a:p>
        </p:txBody>
      </p:sp>
      <p:pic>
        <p:nvPicPr>
          <p:cNvPr id="586" name="Google Shape;586;p18"/>
          <p:cNvPicPr preferRelativeResize="0"/>
          <p:nvPr/>
        </p:nvPicPr>
        <p:blipFill rotWithShape="1">
          <a:blip r:embed="rId5">
            <a:alphaModFix/>
          </a:blip>
          <a:srcRect b="0" l="0" r="0" t="0"/>
          <a:stretch/>
        </p:blipFill>
        <p:spPr>
          <a:xfrm>
            <a:off x="3996225" y="1967200"/>
            <a:ext cx="5147774" cy="2531275"/>
          </a:xfrm>
          <a:prstGeom prst="rect">
            <a:avLst/>
          </a:prstGeom>
          <a:noFill/>
          <a:ln>
            <a:noFill/>
          </a:ln>
        </p:spPr>
      </p:pic>
      <p:sp>
        <p:nvSpPr>
          <p:cNvPr id="587" name="Google Shape;587;p18"/>
          <p:cNvSpPr txBox="1"/>
          <p:nvPr/>
        </p:nvSpPr>
        <p:spPr>
          <a:xfrm>
            <a:off x="0" y="525475"/>
            <a:ext cx="5306700" cy="4222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Rubik"/>
              <a:buChar char="●"/>
            </a:pPr>
            <a:r>
              <a:rPr b="0" i="0" lang="en" sz="1200" u="none" cap="none" strike="noStrike">
                <a:solidFill>
                  <a:srgbClr val="000000"/>
                </a:solidFill>
                <a:latin typeface="Rubik"/>
                <a:ea typeface="Rubik"/>
                <a:cs typeface="Rubik"/>
                <a:sym typeface="Rubik"/>
              </a:rPr>
              <a:t>Instead of removing extreme values that distort the overall picture of data, we adjust them </a:t>
            </a:r>
            <a:endParaRPr b="0" i="0" sz="12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Rubik"/>
              <a:ea typeface="Rubik"/>
              <a:cs typeface="Rubik"/>
              <a:sym typeface="Rubik"/>
            </a:endParaRPr>
          </a:p>
          <a:p>
            <a:pPr indent="-304800" lvl="0" marL="457200" marR="0" rtl="0" algn="l">
              <a:lnSpc>
                <a:spcPct val="100000"/>
              </a:lnSpc>
              <a:spcBef>
                <a:spcPts val="1200"/>
              </a:spcBef>
              <a:spcAft>
                <a:spcPts val="0"/>
              </a:spcAft>
              <a:buClr>
                <a:schemeClr val="dk1"/>
              </a:buClr>
              <a:buSzPts val="1200"/>
              <a:buFont typeface="Rubik"/>
              <a:buChar char="●"/>
            </a:pPr>
            <a:r>
              <a:rPr b="0" i="0" lang="en" sz="1200" u="none" cap="none" strike="noStrike">
                <a:solidFill>
                  <a:srgbClr val="CC0000"/>
                </a:solidFill>
                <a:latin typeface="Rubik"/>
                <a:ea typeface="Rubik"/>
                <a:cs typeface="Rubik"/>
                <a:sym typeface="Rubik"/>
              </a:rPr>
              <a:t>16 variables </a:t>
            </a:r>
            <a:r>
              <a:rPr b="0" i="0" lang="en" sz="1200" u="none" cap="none" strike="noStrike">
                <a:solidFill>
                  <a:schemeClr val="dk1"/>
                </a:solidFill>
                <a:latin typeface="Rubik"/>
                <a:ea typeface="Rubik"/>
                <a:cs typeface="Rubik"/>
                <a:sym typeface="Rubik"/>
              </a:rPr>
              <a:t>have max value greater than 1^10</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200"/>
              </a:spcBef>
              <a:spcAft>
                <a:spcPts val="0"/>
              </a:spcAft>
              <a:buClr>
                <a:srgbClr val="000000"/>
              </a:buClr>
              <a:buSzPts val="500"/>
              <a:buFont typeface="Arial"/>
              <a:buNone/>
            </a:pPr>
            <a:r>
              <a:t/>
            </a:r>
            <a:endParaRPr b="0" i="0" sz="500" u="none" cap="none" strike="noStrike">
              <a:solidFill>
                <a:schemeClr val="dk1"/>
              </a:solidFill>
              <a:latin typeface="Rubik"/>
              <a:ea typeface="Rubik"/>
              <a:cs typeface="Rubik"/>
              <a:sym typeface="Rubik"/>
            </a:endParaRPr>
          </a:p>
          <a:p>
            <a:pPr indent="-304800" lvl="0" marL="457200" marR="0" rtl="0" algn="l">
              <a:lnSpc>
                <a:spcPct val="100000"/>
              </a:lnSpc>
              <a:spcBef>
                <a:spcPts val="1200"/>
              </a:spcBef>
              <a:spcAft>
                <a:spcPts val="0"/>
              </a:spcAft>
              <a:buClr>
                <a:schemeClr val="dk1"/>
              </a:buClr>
              <a:buSzPts val="1200"/>
              <a:buFont typeface="Rubik"/>
              <a:buChar char="●"/>
            </a:pPr>
            <a:r>
              <a:rPr b="0" i="0" lang="en" sz="1200" u="none" cap="none" strike="noStrike">
                <a:solidFill>
                  <a:schemeClr val="dk1"/>
                </a:solidFill>
                <a:latin typeface="Rubik"/>
                <a:ea typeface="Rubik"/>
                <a:cs typeface="Rubik"/>
                <a:sym typeface="Rubik"/>
              </a:rPr>
              <a:t>95% of distribution is taken - high extreme values are changed for the value at 95th percentile, low values changed for value at 5th percentile </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200"/>
              </a:spcBef>
              <a:spcAft>
                <a:spcPts val="0"/>
              </a:spcAft>
              <a:buClr>
                <a:srgbClr val="000000"/>
              </a:buClr>
              <a:buSzPts val="1200"/>
              <a:buFont typeface="Arial"/>
              <a:buNone/>
            </a:pPr>
            <a:r>
              <a:rPr b="1" i="0" lang="en" sz="1200" u="none" cap="none" strike="noStrike">
                <a:solidFill>
                  <a:schemeClr val="dk1"/>
                </a:solidFill>
                <a:latin typeface="Rubik"/>
                <a:ea typeface="Rubik"/>
                <a:cs typeface="Rubik"/>
                <a:sym typeface="Rubik"/>
              </a:rPr>
              <a:t>Benefits of Winsorization:</a:t>
            </a:r>
            <a:endParaRPr b="1" i="0" sz="1200" u="none" cap="none" strike="noStrike">
              <a:solidFill>
                <a:schemeClr val="dk1"/>
              </a:solidFill>
              <a:latin typeface="Rubik"/>
              <a:ea typeface="Rubik"/>
              <a:cs typeface="Rubik"/>
              <a:sym typeface="Rubik"/>
            </a:endParaRPr>
          </a:p>
          <a:p>
            <a:pPr indent="0" lvl="0" marL="457200" marR="0" rtl="0" algn="l">
              <a:lnSpc>
                <a:spcPct val="115000"/>
              </a:lnSpc>
              <a:spcBef>
                <a:spcPts val="1500"/>
              </a:spcBef>
              <a:spcAft>
                <a:spcPts val="0"/>
              </a:spcAft>
              <a:buClr>
                <a:srgbClr val="000000"/>
              </a:buClr>
              <a:buSzPts val="1200"/>
              <a:buFont typeface="Arial"/>
              <a:buNone/>
            </a:pPr>
            <a:r>
              <a:rPr b="1" i="0" lang="en" sz="1200" u="none" cap="none" strike="noStrike">
                <a:solidFill>
                  <a:schemeClr val="dk1"/>
                </a:solidFill>
                <a:latin typeface="Rubik"/>
                <a:ea typeface="Rubik"/>
                <a:cs typeface="Rubik"/>
                <a:sym typeface="Rubik"/>
              </a:rPr>
              <a:t>Reduces Skewness:</a:t>
            </a:r>
            <a:r>
              <a:rPr b="0" i="0" lang="en" sz="1200" u="none" cap="none" strike="noStrike">
                <a:solidFill>
                  <a:schemeClr val="dk1"/>
                </a:solidFill>
                <a:latin typeface="Rubik"/>
                <a:ea typeface="Rubik"/>
                <a:cs typeface="Rubik"/>
                <a:sym typeface="Rubik"/>
              </a:rPr>
              <a:t> Makes our data less tilted towards extremes</a:t>
            </a:r>
            <a:endParaRPr b="0" i="0" sz="1200" u="none" cap="none" strike="noStrike">
              <a:solidFill>
                <a:schemeClr val="dk1"/>
              </a:solidFill>
              <a:latin typeface="Rubik"/>
              <a:ea typeface="Rubik"/>
              <a:cs typeface="Rubik"/>
              <a:sym typeface="Rubik"/>
            </a:endParaRPr>
          </a:p>
          <a:p>
            <a:pPr indent="0" lvl="0" marL="457200" marR="0" rtl="0" algn="l">
              <a:lnSpc>
                <a:spcPct val="115000"/>
              </a:lnSpc>
              <a:spcBef>
                <a:spcPts val="1500"/>
              </a:spcBef>
              <a:spcAft>
                <a:spcPts val="0"/>
              </a:spcAft>
              <a:buClr>
                <a:srgbClr val="000000"/>
              </a:buClr>
              <a:buSzPts val="1200"/>
              <a:buFont typeface="Arial"/>
              <a:buNone/>
            </a:pPr>
            <a:r>
              <a:rPr b="1" i="0" lang="en" sz="1200" u="none" cap="none" strike="noStrike">
                <a:solidFill>
                  <a:schemeClr val="dk1"/>
                </a:solidFill>
                <a:latin typeface="Rubik"/>
                <a:ea typeface="Rubik"/>
                <a:cs typeface="Rubik"/>
                <a:sym typeface="Rubik"/>
              </a:rPr>
              <a:t>Preserves Data: </a:t>
            </a:r>
            <a:r>
              <a:rPr b="0" i="0" lang="en" sz="1200" u="none" cap="none" strike="noStrike">
                <a:solidFill>
                  <a:schemeClr val="dk1"/>
                </a:solidFill>
                <a:latin typeface="Rubik"/>
                <a:ea typeface="Rubik"/>
                <a:cs typeface="Rubik"/>
                <a:sym typeface="Rubik"/>
              </a:rPr>
              <a:t>Instead of deleting extreme values, we adjust them, so we don't lose information</a:t>
            </a:r>
            <a:endParaRPr b="0" i="0" sz="1200" u="none" cap="none" strike="noStrike">
              <a:solidFill>
                <a:schemeClr val="dk1"/>
              </a:solidFill>
              <a:latin typeface="Rubik"/>
              <a:ea typeface="Rubik"/>
              <a:cs typeface="Rubik"/>
              <a:sym typeface="Rubik"/>
            </a:endParaRPr>
          </a:p>
          <a:p>
            <a:pPr indent="0" lvl="0" marL="457200" marR="0" rtl="0" algn="l">
              <a:lnSpc>
                <a:spcPct val="115000"/>
              </a:lnSpc>
              <a:spcBef>
                <a:spcPts val="1500"/>
              </a:spcBef>
              <a:spcAft>
                <a:spcPts val="0"/>
              </a:spcAft>
              <a:buClr>
                <a:srgbClr val="000000"/>
              </a:buClr>
              <a:buSzPts val="1200"/>
              <a:buFont typeface="Arial"/>
              <a:buNone/>
            </a:pPr>
            <a:r>
              <a:rPr b="1" i="0" lang="en" sz="1200" u="none" cap="none" strike="noStrike">
                <a:solidFill>
                  <a:schemeClr val="dk1"/>
                </a:solidFill>
                <a:latin typeface="Rubik"/>
                <a:ea typeface="Rubik"/>
                <a:cs typeface="Rubik"/>
                <a:sym typeface="Rubik"/>
              </a:rPr>
              <a:t>Robust Analysis: </a:t>
            </a:r>
            <a:r>
              <a:rPr b="0" i="0" lang="en" sz="1200" u="none" cap="none" strike="noStrike">
                <a:solidFill>
                  <a:schemeClr val="dk1"/>
                </a:solidFill>
                <a:latin typeface="Rubik"/>
                <a:ea typeface="Rubik"/>
                <a:cs typeface="Rubik"/>
                <a:sym typeface="Rubik"/>
              </a:rPr>
              <a:t>Helps in producing reliable results when analyzing data, especially in statistical analysis</a:t>
            </a:r>
            <a:endParaRPr b="0" i="0" sz="1200" u="none" cap="none" strike="noStrike">
              <a:solidFill>
                <a:schemeClr val="dk1"/>
              </a:solidFill>
              <a:latin typeface="Rubik"/>
              <a:ea typeface="Rubik"/>
              <a:cs typeface="Rubik"/>
              <a:sym typeface="Rubik"/>
            </a:endParaRPr>
          </a:p>
          <a:p>
            <a:pPr indent="0" lvl="0" marL="45720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500"/>
              </a:spcBef>
              <a:spcAft>
                <a:spcPts val="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a:p>
            <a:pPr indent="0" lvl="0" marL="0" marR="0" rtl="0" algn="l">
              <a:lnSpc>
                <a:spcPct val="100000"/>
              </a:lnSpc>
              <a:spcBef>
                <a:spcPts val="1200"/>
              </a:spcBef>
              <a:spcAft>
                <a:spcPts val="1200"/>
              </a:spcAft>
              <a:buClr>
                <a:srgbClr val="000000"/>
              </a:buClr>
              <a:buSzPts val="1200"/>
              <a:buFont typeface="Arial"/>
              <a:buNone/>
            </a:pPr>
            <a:r>
              <a:t/>
            </a:r>
            <a:endParaRPr b="0" i="0" sz="1200" u="none" cap="none" strike="noStrike">
              <a:solidFill>
                <a:schemeClr val="dk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3" name="Google Shape;593;p1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594" name="Google Shape;594;p19"/>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595" name="Google Shape;595;p19"/>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596" name="Google Shape;596;p19"/>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597" name="Google Shape;597;p19"/>
          <p:cNvSpPr txBox="1"/>
          <p:nvPr>
            <p:ph idx="4294967295" type="title"/>
          </p:nvPr>
        </p:nvSpPr>
        <p:spPr>
          <a:xfrm>
            <a:off x="343425" y="278900"/>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Findings after Winsorization </a:t>
            </a:r>
            <a:endParaRPr b="1"/>
          </a:p>
        </p:txBody>
      </p:sp>
      <p:sp>
        <p:nvSpPr>
          <p:cNvPr id="598" name="Google Shape;598;p19"/>
          <p:cNvSpPr txBox="1"/>
          <p:nvPr/>
        </p:nvSpPr>
        <p:spPr>
          <a:xfrm>
            <a:off x="566175" y="1305075"/>
            <a:ext cx="6870900" cy="28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191919"/>
                </a:solidFill>
                <a:latin typeface="Rubik"/>
                <a:ea typeface="Rubik"/>
                <a:cs typeface="Rubik"/>
                <a:sym typeface="Rubik"/>
              </a:rPr>
              <a:t>After adjusting for outliers following variables persisted with still very high extreme values greater than 1^10:  </a:t>
            </a:r>
            <a:endParaRPr b="0" i="0" sz="1300" u="none" cap="none" strike="noStrike">
              <a:solidFill>
                <a:srgbClr val="191919"/>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91919"/>
              </a:solidFill>
              <a:latin typeface="Rubik"/>
              <a:ea typeface="Rubik"/>
              <a:cs typeface="Rubik"/>
              <a:sym typeface="Rubik"/>
            </a:endParaRPr>
          </a:p>
          <a:p>
            <a:pPr indent="-311150" lvl="0" marL="457200" marR="0" rtl="0" algn="l">
              <a:lnSpc>
                <a:spcPct val="100000"/>
              </a:lnSpc>
              <a:spcBef>
                <a:spcPts val="0"/>
              </a:spcBef>
              <a:spcAft>
                <a:spcPts val="0"/>
              </a:spcAft>
              <a:buClr>
                <a:srgbClr val="191919"/>
              </a:buClr>
              <a:buSzPts val="1300"/>
              <a:buFont typeface="Rubik"/>
              <a:buAutoNum type="arabicPeriod"/>
            </a:pPr>
            <a:r>
              <a:rPr b="1" i="1" lang="en" sz="1300" u="none" cap="none" strike="noStrike">
                <a:solidFill>
                  <a:srgbClr val="191919"/>
                </a:solidFill>
                <a:latin typeface="Rubik"/>
                <a:ea typeface="Rubik"/>
                <a:cs typeface="Rubik"/>
                <a:sym typeface="Rubik"/>
              </a:rPr>
              <a:t>Implied Volatility of (1, 2, 3 and 6 month) ATM option on Fed Funds Futures  </a:t>
            </a:r>
            <a:endParaRPr b="1" i="1" sz="1300" u="none" cap="none" strike="noStrike">
              <a:solidFill>
                <a:srgbClr val="191919"/>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300"/>
              <a:buFont typeface="Arial"/>
              <a:buNone/>
            </a:pPr>
            <a:r>
              <a:t/>
            </a:r>
            <a:endParaRPr b="1" i="1" sz="1300" u="none" cap="none" strike="noStrike">
              <a:solidFill>
                <a:srgbClr val="191919"/>
              </a:solidFill>
              <a:latin typeface="Rubik"/>
              <a:ea typeface="Rubik"/>
              <a:cs typeface="Rubik"/>
              <a:sym typeface="Rubik"/>
            </a:endParaRPr>
          </a:p>
          <a:p>
            <a:pPr indent="-311150" lvl="0" marL="457200" marR="0" rtl="0" algn="l">
              <a:lnSpc>
                <a:spcPct val="100000"/>
              </a:lnSpc>
              <a:spcBef>
                <a:spcPts val="0"/>
              </a:spcBef>
              <a:spcAft>
                <a:spcPts val="0"/>
              </a:spcAft>
              <a:buClr>
                <a:srgbClr val="191919"/>
              </a:buClr>
              <a:buSzPts val="1300"/>
              <a:buFont typeface="Rubik"/>
              <a:buAutoNum type="arabicPeriod"/>
            </a:pPr>
            <a:r>
              <a:rPr b="1" i="1" lang="en" sz="1300" u="none" cap="none" strike="noStrike">
                <a:solidFill>
                  <a:srgbClr val="191919"/>
                </a:solidFill>
                <a:latin typeface="Rubik"/>
                <a:ea typeface="Rubik"/>
                <a:cs typeface="Rubik"/>
                <a:sym typeface="Rubik"/>
              </a:rPr>
              <a:t>Standard Deviation of Implied Volatility over 100 days of (1,2,3, and 6 month) Fed Funds Futures</a:t>
            </a:r>
            <a:endParaRPr b="1" i="1" sz="1300" u="none" cap="none" strike="noStrike">
              <a:solidFill>
                <a:srgbClr val="191919"/>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300"/>
              <a:buFont typeface="Arial"/>
              <a:buNone/>
            </a:pPr>
            <a:r>
              <a:t/>
            </a:r>
            <a:endParaRPr b="1" i="1" sz="1300" u="none" cap="none" strike="noStrike">
              <a:solidFill>
                <a:srgbClr val="191919"/>
              </a:solidFill>
              <a:latin typeface="Rubik"/>
              <a:ea typeface="Rubik"/>
              <a:cs typeface="Rubik"/>
              <a:sym typeface="Rubik"/>
            </a:endParaRPr>
          </a:p>
          <a:p>
            <a:pPr indent="-311150" lvl="0" marL="457200" marR="0" rtl="0" algn="l">
              <a:lnSpc>
                <a:spcPct val="100000"/>
              </a:lnSpc>
              <a:spcBef>
                <a:spcPts val="0"/>
              </a:spcBef>
              <a:spcAft>
                <a:spcPts val="0"/>
              </a:spcAft>
              <a:buClr>
                <a:srgbClr val="191919"/>
              </a:buClr>
              <a:buSzPts val="1300"/>
              <a:buFont typeface="Rubik"/>
              <a:buAutoNum type="arabicPeriod"/>
            </a:pPr>
            <a:r>
              <a:rPr b="1" i="1" lang="en" sz="1300" u="none" cap="none" strike="noStrike">
                <a:solidFill>
                  <a:srgbClr val="191919"/>
                </a:solidFill>
                <a:latin typeface="Rubik"/>
                <a:ea typeface="Rubik"/>
                <a:cs typeface="Rubik"/>
                <a:sym typeface="Rubik"/>
              </a:rPr>
              <a:t>Implied Volatility of (1, 2, 3 and 6 month) ATM option on EU Emission allowances</a:t>
            </a:r>
            <a:endParaRPr b="1" i="1" sz="1300" u="none" cap="none" strike="noStrike">
              <a:solidFill>
                <a:srgbClr val="191919"/>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300"/>
              <a:buFont typeface="Arial"/>
              <a:buNone/>
            </a:pPr>
            <a:r>
              <a:t/>
            </a:r>
            <a:endParaRPr b="1" i="1" sz="1300" u="none" cap="none" strike="noStrike">
              <a:solidFill>
                <a:srgbClr val="191919"/>
              </a:solidFill>
              <a:latin typeface="Rubik"/>
              <a:ea typeface="Rubik"/>
              <a:cs typeface="Rubik"/>
              <a:sym typeface="Rubik"/>
            </a:endParaRPr>
          </a:p>
          <a:p>
            <a:pPr indent="-311150" lvl="0" marL="457200" marR="0" rtl="0" algn="l">
              <a:lnSpc>
                <a:spcPct val="100000"/>
              </a:lnSpc>
              <a:spcBef>
                <a:spcPts val="0"/>
              </a:spcBef>
              <a:spcAft>
                <a:spcPts val="0"/>
              </a:spcAft>
              <a:buClr>
                <a:srgbClr val="191919"/>
              </a:buClr>
              <a:buSzPts val="1300"/>
              <a:buFont typeface="Rubik"/>
              <a:buAutoNum type="arabicPeriod"/>
            </a:pPr>
            <a:r>
              <a:rPr b="1" i="1" lang="en" sz="1300" u="none" cap="none" strike="noStrike">
                <a:solidFill>
                  <a:srgbClr val="191919"/>
                </a:solidFill>
                <a:latin typeface="Rubik"/>
                <a:ea typeface="Rubik"/>
                <a:cs typeface="Rubik"/>
                <a:sym typeface="Rubik"/>
              </a:rPr>
              <a:t>Standard Deviation of Implied Volatility over 100 days of ATM EU Emission allowances </a:t>
            </a:r>
            <a:endParaRPr b="1" i="1" sz="1300" u="none" cap="none" strike="noStrike">
              <a:solidFill>
                <a:srgbClr val="191919"/>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300"/>
              <a:buFont typeface="Arial"/>
              <a:buNone/>
            </a:pPr>
            <a:r>
              <a:t/>
            </a:r>
            <a:endParaRPr b="1" i="1" sz="1300" u="none" cap="none" strike="noStrike">
              <a:solidFill>
                <a:srgbClr val="990000"/>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393" name="Google Shape;393;p2"/>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394" name="Google Shape;394;p2"/>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395" name="Google Shape;395;p2"/>
          <p:cNvSpPr txBox="1"/>
          <p:nvPr>
            <p:ph idx="4294967295" type="title"/>
          </p:nvPr>
        </p:nvSpPr>
        <p:spPr>
          <a:xfrm>
            <a:off x="720000" y="445025"/>
            <a:ext cx="7704000" cy="572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sz="3000"/>
              <a:t>Agenda</a:t>
            </a:r>
            <a:endParaRPr b="1" sz="3000"/>
          </a:p>
        </p:txBody>
      </p:sp>
      <p:sp>
        <p:nvSpPr>
          <p:cNvPr id="396" name="Google Shape;396;p2"/>
          <p:cNvSpPr txBox="1"/>
          <p:nvPr>
            <p:ph idx="4294967295" type="subTitle"/>
          </p:nvPr>
        </p:nvSpPr>
        <p:spPr>
          <a:xfrm>
            <a:off x="722521" y="1659357"/>
            <a:ext cx="2465400" cy="1045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Objectives</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Hypothesis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500"/>
              </a:spcBef>
              <a:spcAft>
                <a:spcPts val="0"/>
              </a:spcAft>
              <a:buClr>
                <a:schemeClr val="dk1"/>
              </a:buClr>
              <a:buSzPts val="24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500"/>
              </a:spcBef>
              <a:spcAft>
                <a:spcPts val="0"/>
              </a:spcAft>
              <a:buClr>
                <a:schemeClr val="dk1"/>
              </a:buClr>
              <a:buSzPts val="2400"/>
              <a:buFont typeface="Arial"/>
              <a:buNone/>
            </a:pPr>
            <a:r>
              <a:t/>
            </a:r>
            <a:endParaRPr b="0" i="0" sz="1500" u="none" cap="none" strike="noStrike">
              <a:solidFill>
                <a:schemeClr val="dk1"/>
              </a:solidFill>
              <a:latin typeface="Calibri"/>
              <a:ea typeface="Calibri"/>
              <a:cs typeface="Calibri"/>
              <a:sym typeface="Calibri"/>
            </a:endParaRPr>
          </a:p>
        </p:txBody>
      </p:sp>
      <p:sp>
        <p:nvSpPr>
          <p:cNvPr id="397" name="Google Shape;397;p2"/>
          <p:cNvSpPr txBox="1"/>
          <p:nvPr>
            <p:ph idx="4294967295" type="subTitle"/>
          </p:nvPr>
        </p:nvSpPr>
        <p:spPr>
          <a:xfrm>
            <a:off x="3558381" y="1668395"/>
            <a:ext cx="2463000" cy="1045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Shape of Data</a:t>
            </a:r>
            <a:endParaRPr b="0" i="0" sz="1500" u="none" cap="none" strike="noStrike">
              <a:solidFill>
                <a:schemeClr val="dk1"/>
              </a:solidFill>
              <a:latin typeface="Calibri"/>
              <a:ea typeface="Calibri"/>
              <a:cs typeface="Calibri"/>
              <a:sym typeface="Calibri"/>
            </a:endParaRPr>
          </a:p>
        </p:txBody>
      </p:sp>
      <p:sp>
        <p:nvSpPr>
          <p:cNvPr id="398" name="Google Shape;398;p2"/>
          <p:cNvSpPr txBox="1"/>
          <p:nvPr>
            <p:ph idx="4294967295" type="subTitle"/>
          </p:nvPr>
        </p:nvSpPr>
        <p:spPr>
          <a:xfrm>
            <a:off x="720000" y="3288050"/>
            <a:ext cx="2465400" cy="1045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Winsorization</a:t>
            </a:r>
            <a:endParaRPr b="0" i="0" sz="1500" u="none" cap="none" strike="noStrike">
              <a:solidFill>
                <a:schemeClr val="dk1"/>
              </a:solidFill>
              <a:latin typeface="Calibri"/>
              <a:ea typeface="Calibri"/>
              <a:cs typeface="Calibri"/>
              <a:sym typeface="Calibri"/>
            </a:endParaRPr>
          </a:p>
        </p:txBody>
      </p:sp>
      <p:sp>
        <p:nvSpPr>
          <p:cNvPr id="399" name="Google Shape;399;p2"/>
          <p:cNvSpPr txBox="1"/>
          <p:nvPr>
            <p:ph idx="4294967295" type="subTitle"/>
          </p:nvPr>
        </p:nvSpPr>
        <p:spPr>
          <a:xfrm>
            <a:off x="3558375" y="3364275"/>
            <a:ext cx="2463000" cy="1045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PCA</a:t>
            </a:r>
            <a:endParaRPr b="0" i="0" sz="1500" u="none" cap="none" strike="noStrike">
              <a:solidFill>
                <a:schemeClr val="dk1"/>
              </a:solidFill>
              <a:latin typeface="Calibri"/>
              <a:ea typeface="Calibri"/>
              <a:cs typeface="Calibri"/>
              <a:sym typeface="Calibri"/>
            </a:endParaRPr>
          </a:p>
        </p:txBody>
      </p:sp>
      <p:sp>
        <p:nvSpPr>
          <p:cNvPr id="400" name="Google Shape;400;p2"/>
          <p:cNvSpPr txBox="1"/>
          <p:nvPr>
            <p:ph idx="4294967295" type="subTitle"/>
          </p:nvPr>
        </p:nvSpPr>
        <p:spPr>
          <a:xfrm>
            <a:off x="6322844" y="1679595"/>
            <a:ext cx="2463000" cy="1045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Summary Statistics</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Correlations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500"/>
              </a:spcBef>
              <a:spcAft>
                <a:spcPts val="0"/>
              </a:spcAft>
              <a:buClr>
                <a:schemeClr val="dk1"/>
              </a:buClr>
              <a:buSzPts val="2400"/>
              <a:buFont typeface="Arial"/>
              <a:buNone/>
            </a:pPr>
            <a:r>
              <a:t/>
            </a:r>
            <a:endParaRPr b="0" i="0" sz="1500" u="none" cap="none" strike="noStrike">
              <a:solidFill>
                <a:schemeClr val="dk1"/>
              </a:solidFill>
              <a:latin typeface="Calibri"/>
              <a:ea typeface="Calibri"/>
              <a:cs typeface="Calibri"/>
              <a:sym typeface="Calibri"/>
            </a:endParaRPr>
          </a:p>
        </p:txBody>
      </p:sp>
      <p:sp>
        <p:nvSpPr>
          <p:cNvPr id="401" name="Google Shape;401;p2"/>
          <p:cNvSpPr txBox="1"/>
          <p:nvPr>
            <p:ph idx="4294967295" type="subTitle"/>
          </p:nvPr>
        </p:nvSpPr>
        <p:spPr>
          <a:xfrm>
            <a:off x="6322850" y="3386675"/>
            <a:ext cx="2463000" cy="7110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Linear </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Non-Linear </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500"/>
              </a:spcBef>
              <a:spcAft>
                <a:spcPts val="0"/>
              </a:spcAft>
              <a:buClr>
                <a:schemeClr val="dk1"/>
              </a:buClr>
              <a:buSzPts val="1500"/>
              <a:buFont typeface="Arial"/>
              <a:buChar char="●"/>
            </a:pPr>
            <a:r>
              <a:rPr b="0" i="0" lang="en" sz="1500" u="none" cap="none" strike="noStrike">
                <a:solidFill>
                  <a:schemeClr val="dk1"/>
                </a:solidFill>
                <a:latin typeface="Calibri"/>
                <a:ea typeface="Calibri"/>
                <a:cs typeface="Calibri"/>
                <a:sym typeface="Calibri"/>
              </a:rPr>
              <a:t>Deep Learning </a:t>
            </a:r>
            <a:endParaRPr b="0" i="0" sz="1500" u="none" cap="none" strike="noStrike">
              <a:solidFill>
                <a:schemeClr val="dk1"/>
              </a:solidFill>
              <a:latin typeface="Calibri"/>
              <a:ea typeface="Calibri"/>
              <a:cs typeface="Calibri"/>
              <a:sym typeface="Calibri"/>
            </a:endParaRPr>
          </a:p>
        </p:txBody>
      </p:sp>
      <p:sp>
        <p:nvSpPr>
          <p:cNvPr id="402" name="Google Shape;402;p2"/>
          <p:cNvSpPr txBox="1"/>
          <p:nvPr>
            <p:ph idx="4294967295" type="subTitle"/>
          </p:nvPr>
        </p:nvSpPr>
        <p:spPr>
          <a:xfrm>
            <a:off x="724920" y="1271000"/>
            <a:ext cx="26007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2000" u="none" cap="none" strike="noStrike">
                <a:solidFill>
                  <a:schemeClr val="dk1"/>
                </a:solidFill>
                <a:latin typeface="Calibri"/>
                <a:ea typeface="Calibri"/>
                <a:cs typeface="Calibri"/>
                <a:sym typeface="Calibri"/>
              </a:rPr>
              <a:t>Experiment</a:t>
            </a:r>
            <a:endParaRPr b="1" i="0" sz="2000" u="none" cap="none" strike="noStrike">
              <a:solidFill>
                <a:schemeClr val="dk1"/>
              </a:solidFill>
              <a:latin typeface="Calibri"/>
              <a:ea typeface="Calibri"/>
              <a:cs typeface="Calibri"/>
              <a:sym typeface="Calibri"/>
            </a:endParaRPr>
          </a:p>
        </p:txBody>
      </p:sp>
      <p:sp>
        <p:nvSpPr>
          <p:cNvPr id="403" name="Google Shape;403;p2"/>
          <p:cNvSpPr txBox="1"/>
          <p:nvPr>
            <p:ph idx="4294967295" type="subTitle"/>
          </p:nvPr>
        </p:nvSpPr>
        <p:spPr>
          <a:xfrm>
            <a:off x="3496929" y="1271000"/>
            <a:ext cx="25878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2000" u="none" cap="none" strike="noStrike">
                <a:solidFill>
                  <a:schemeClr val="dk1"/>
                </a:solidFill>
                <a:latin typeface="Calibri"/>
                <a:ea typeface="Calibri"/>
                <a:cs typeface="Calibri"/>
                <a:sym typeface="Calibri"/>
              </a:rPr>
              <a:t>Data Information</a:t>
            </a:r>
            <a:endParaRPr b="1" i="0" sz="2000" u="none" cap="none" strike="noStrike">
              <a:solidFill>
                <a:schemeClr val="dk1"/>
              </a:solidFill>
              <a:latin typeface="Calibri"/>
              <a:ea typeface="Calibri"/>
              <a:cs typeface="Calibri"/>
              <a:sym typeface="Calibri"/>
            </a:endParaRPr>
          </a:p>
        </p:txBody>
      </p:sp>
      <p:sp>
        <p:nvSpPr>
          <p:cNvPr id="404" name="Google Shape;404;p2"/>
          <p:cNvSpPr txBox="1"/>
          <p:nvPr>
            <p:ph idx="4294967295" type="subTitle"/>
          </p:nvPr>
        </p:nvSpPr>
        <p:spPr>
          <a:xfrm>
            <a:off x="6322853" y="1271000"/>
            <a:ext cx="25878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2000" u="none" cap="none" strike="noStrike">
                <a:solidFill>
                  <a:schemeClr val="dk1"/>
                </a:solidFill>
                <a:latin typeface="Calibri"/>
                <a:ea typeface="Calibri"/>
                <a:cs typeface="Calibri"/>
                <a:sym typeface="Calibri"/>
              </a:rPr>
              <a:t>EDA</a:t>
            </a:r>
            <a:endParaRPr b="1" i="0" sz="2000" u="none" cap="none" strike="noStrike">
              <a:solidFill>
                <a:schemeClr val="dk1"/>
              </a:solidFill>
              <a:latin typeface="Calibri"/>
              <a:ea typeface="Calibri"/>
              <a:cs typeface="Calibri"/>
              <a:sym typeface="Calibri"/>
            </a:endParaRPr>
          </a:p>
        </p:txBody>
      </p:sp>
      <p:sp>
        <p:nvSpPr>
          <p:cNvPr id="405" name="Google Shape;405;p2"/>
          <p:cNvSpPr txBox="1"/>
          <p:nvPr>
            <p:ph idx="4294967295" type="subTitle"/>
          </p:nvPr>
        </p:nvSpPr>
        <p:spPr>
          <a:xfrm>
            <a:off x="678850" y="2966926"/>
            <a:ext cx="26007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1800" u="none" cap="none" strike="noStrike">
                <a:solidFill>
                  <a:schemeClr val="dk1"/>
                </a:solidFill>
                <a:latin typeface="Calibri"/>
                <a:ea typeface="Calibri"/>
                <a:cs typeface="Calibri"/>
                <a:sym typeface="Calibri"/>
              </a:rPr>
              <a:t>Data Cleaning</a:t>
            </a:r>
            <a:endParaRPr b="1" i="0" sz="1800" u="none" cap="none" strike="noStrike">
              <a:solidFill>
                <a:schemeClr val="dk1"/>
              </a:solidFill>
              <a:latin typeface="Calibri"/>
              <a:ea typeface="Calibri"/>
              <a:cs typeface="Calibri"/>
              <a:sym typeface="Calibri"/>
            </a:endParaRPr>
          </a:p>
        </p:txBody>
      </p:sp>
      <p:sp>
        <p:nvSpPr>
          <p:cNvPr id="406" name="Google Shape;406;p2"/>
          <p:cNvSpPr txBox="1"/>
          <p:nvPr>
            <p:ph idx="4294967295" type="subTitle"/>
          </p:nvPr>
        </p:nvSpPr>
        <p:spPr>
          <a:xfrm>
            <a:off x="3495972" y="2966926"/>
            <a:ext cx="25878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2000" u="none" cap="none" strike="noStrike">
                <a:solidFill>
                  <a:schemeClr val="dk1"/>
                </a:solidFill>
                <a:latin typeface="Calibri"/>
                <a:ea typeface="Calibri"/>
                <a:cs typeface="Calibri"/>
                <a:sym typeface="Calibri"/>
              </a:rPr>
              <a:t>Feature Engineering</a:t>
            </a:r>
            <a:endParaRPr b="1" i="0" sz="2000" u="none" cap="none" strike="noStrike">
              <a:solidFill>
                <a:schemeClr val="dk1"/>
              </a:solidFill>
              <a:latin typeface="Calibri"/>
              <a:ea typeface="Calibri"/>
              <a:cs typeface="Calibri"/>
              <a:sym typeface="Calibri"/>
            </a:endParaRPr>
          </a:p>
        </p:txBody>
      </p:sp>
      <p:sp>
        <p:nvSpPr>
          <p:cNvPr id="407" name="Google Shape;407;p2"/>
          <p:cNvSpPr txBox="1"/>
          <p:nvPr>
            <p:ph idx="4294967295" type="subTitle"/>
          </p:nvPr>
        </p:nvSpPr>
        <p:spPr>
          <a:xfrm>
            <a:off x="6247824" y="2966925"/>
            <a:ext cx="2103000" cy="37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500"/>
              </a:spcBef>
              <a:spcAft>
                <a:spcPts val="0"/>
              </a:spcAft>
              <a:buClr>
                <a:schemeClr val="dk1"/>
              </a:buClr>
              <a:buSzPts val="2400"/>
              <a:buFont typeface="Arial"/>
              <a:buNone/>
            </a:pPr>
            <a:r>
              <a:rPr b="1" i="0" lang="en" sz="2000" u="none" cap="none" strike="noStrike">
                <a:solidFill>
                  <a:schemeClr val="dk1"/>
                </a:solidFill>
                <a:latin typeface="Calibri"/>
                <a:ea typeface="Calibri"/>
                <a:cs typeface="Calibri"/>
                <a:sym typeface="Calibri"/>
              </a:rPr>
              <a:t>Model Selection</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0"/>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04" name="Google Shape;604;p20"/>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05" name="Google Shape;605;p20"/>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06" name="Google Shape;606;p20"/>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07" name="Google Shape;607;p20"/>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08" name="Google Shape;608;p20"/>
          <p:cNvSpPr txBox="1"/>
          <p:nvPr>
            <p:ph idx="4294967295" type="title"/>
          </p:nvPr>
        </p:nvSpPr>
        <p:spPr>
          <a:xfrm>
            <a:off x="334250" y="242950"/>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Analyzing Extreme Values  </a:t>
            </a:r>
            <a:endParaRPr b="1"/>
          </a:p>
        </p:txBody>
      </p:sp>
      <p:sp>
        <p:nvSpPr>
          <p:cNvPr id="609" name="Google Shape;609;p20"/>
          <p:cNvSpPr txBox="1"/>
          <p:nvPr/>
        </p:nvSpPr>
        <p:spPr>
          <a:xfrm>
            <a:off x="1822213" y="4218725"/>
            <a:ext cx="548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ubik"/>
                <a:ea typeface="Rubik"/>
                <a:cs typeface="Rubik"/>
                <a:sym typeface="Rubik"/>
              </a:rPr>
              <a:t>IV of 1M ATM Option of Fed Funds before and after 2020</a:t>
            </a:r>
            <a:endParaRPr b="0" i="0" sz="1400" u="none" cap="none" strike="noStrike">
              <a:solidFill>
                <a:srgbClr val="000000"/>
              </a:solidFill>
              <a:latin typeface="Rubik"/>
              <a:ea typeface="Rubik"/>
              <a:cs typeface="Rubik"/>
              <a:sym typeface="Rubik"/>
            </a:endParaRPr>
          </a:p>
        </p:txBody>
      </p:sp>
      <p:pic>
        <p:nvPicPr>
          <p:cNvPr id="610" name="Google Shape;610;p20"/>
          <p:cNvPicPr preferRelativeResize="0"/>
          <p:nvPr/>
        </p:nvPicPr>
        <p:blipFill rotWithShape="1">
          <a:blip r:embed="rId6">
            <a:alphaModFix/>
          </a:blip>
          <a:srcRect b="0" l="0" r="0" t="0"/>
          <a:stretch/>
        </p:blipFill>
        <p:spPr>
          <a:xfrm>
            <a:off x="4465175" y="1015650"/>
            <a:ext cx="4466651" cy="2945748"/>
          </a:xfrm>
          <a:prstGeom prst="rect">
            <a:avLst/>
          </a:prstGeom>
          <a:noFill/>
          <a:ln>
            <a:noFill/>
          </a:ln>
        </p:spPr>
      </p:pic>
      <p:pic>
        <p:nvPicPr>
          <p:cNvPr id="611" name="Google Shape;611;p20"/>
          <p:cNvPicPr preferRelativeResize="0"/>
          <p:nvPr/>
        </p:nvPicPr>
        <p:blipFill rotWithShape="1">
          <a:blip r:embed="rId7">
            <a:alphaModFix/>
          </a:blip>
          <a:srcRect b="0" l="0" r="0" t="0"/>
          <a:stretch/>
        </p:blipFill>
        <p:spPr>
          <a:xfrm>
            <a:off x="124900" y="1015650"/>
            <a:ext cx="4198249" cy="2856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21"/>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7" name="Google Shape;617;p21"/>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18" name="Google Shape;618;p21"/>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19" name="Google Shape;619;p21"/>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20" name="Google Shape;620;p21"/>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21" name="Google Shape;621;p21"/>
          <p:cNvSpPr txBox="1"/>
          <p:nvPr>
            <p:ph idx="4294967295" type="title"/>
          </p:nvPr>
        </p:nvSpPr>
        <p:spPr>
          <a:xfrm>
            <a:off x="288300" y="1334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Analyzing Extreme Values  </a:t>
            </a:r>
            <a:endParaRPr b="1"/>
          </a:p>
        </p:txBody>
      </p:sp>
      <p:sp>
        <p:nvSpPr>
          <p:cNvPr id="622" name="Google Shape;622;p21"/>
          <p:cNvSpPr txBox="1"/>
          <p:nvPr/>
        </p:nvSpPr>
        <p:spPr>
          <a:xfrm>
            <a:off x="1676400" y="4113100"/>
            <a:ext cx="57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ubik"/>
                <a:ea typeface="Rubik"/>
                <a:cs typeface="Rubik"/>
                <a:sym typeface="Rubik"/>
              </a:rPr>
              <a:t>Standard Deviation of IV for 1 M ATM Options of Fed Funds Futures</a:t>
            </a:r>
            <a:endParaRPr b="0" i="0" sz="1400" u="none" cap="none" strike="noStrike">
              <a:solidFill>
                <a:srgbClr val="000000"/>
              </a:solidFill>
              <a:latin typeface="Rubik"/>
              <a:ea typeface="Rubik"/>
              <a:cs typeface="Rubik"/>
              <a:sym typeface="Rubik"/>
            </a:endParaRPr>
          </a:p>
        </p:txBody>
      </p:sp>
      <p:pic>
        <p:nvPicPr>
          <p:cNvPr id="623" name="Google Shape;623;p21"/>
          <p:cNvPicPr preferRelativeResize="0"/>
          <p:nvPr/>
        </p:nvPicPr>
        <p:blipFill rotWithShape="1">
          <a:blip r:embed="rId6">
            <a:alphaModFix/>
          </a:blip>
          <a:srcRect b="0" l="0" r="0" t="0"/>
          <a:stretch/>
        </p:blipFill>
        <p:spPr>
          <a:xfrm>
            <a:off x="4504851" y="923588"/>
            <a:ext cx="4508774" cy="2790911"/>
          </a:xfrm>
          <a:prstGeom prst="rect">
            <a:avLst/>
          </a:prstGeom>
          <a:noFill/>
          <a:ln>
            <a:noFill/>
          </a:ln>
        </p:spPr>
      </p:pic>
      <p:pic>
        <p:nvPicPr>
          <p:cNvPr id="624" name="Google Shape;624;p21"/>
          <p:cNvPicPr preferRelativeResize="0"/>
          <p:nvPr/>
        </p:nvPicPr>
        <p:blipFill rotWithShape="1">
          <a:blip r:embed="rId7">
            <a:alphaModFix/>
          </a:blip>
          <a:srcRect b="0" l="0" r="0" t="0"/>
          <a:stretch/>
        </p:blipFill>
        <p:spPr>
          <a:xfrm>
            <a:off x="124900" y="923600"/>
            <a:ext cx="4379950" cy="271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0" name="Google Shape;630;p22"/>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31" name="Google Shape;631;p22"/>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32" name="Google Shape;632;p22"/>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33" name="Google Shape;633;p22"/>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34" name="Google Shape;634;p22"/>
          <p:cNvSpPr txBox="1"/>
          <p:nvPr>
            <p:ph idx="4294967295" type="title"/>
          </p:nvPr>
        </p:nvSpPr>
        <p:spPr>
          <a:xfrm>
            <a:off x="315550" y="2143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Analyzing Extreme Values  </a:t>
            </a:r>
            <a:endParaRPr b="1"/>
          </a:p>
        </p:txBody>
      </p:sp>
      <p:sp>
        <p:nvSpPr>
          <p:cNvPr id="635" name="Google Shape;635;p22"/>
          <p:cNvSpPr txBox="1"/>
          <p:nvPr/>
        </p:nvSpPr>
        <p:spPr>
          <a:xfrm>
            <a:off x="1005150" y="4043888"/>
            <a:ext cx="743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ubik"/>
                <a:ea typeface="Rubik"/>
                <a:cs typeface="Rubik"/>
                <a:sym typeface="Rubik"/>
              </a:rPr>
              <a:t>Implied Volatility of 6M ATM option on EU Emission Allowance before and after 2015</a:t>
            </a:r>
            <a:endParaRPr b="0" i="0" sz="1400" u="none" cap="none" strike="noStrike">
              <a:solidFill>
                <a:srgbClr val="000000"/>
              </a:solidFill>
              <a:latin typeface="Rubik"/>
              <a:ea typeface="Rubik"/>
              <a:cs typeface="Rubik"/>
              <a:sym typeface="Rubik"/>
            </a:endParaRPr>
          </a:p>
        </p:txBody>
      </p:sp>
      <p:pic>
        <p:nvPicPr>
          <p:cNvPr id="636" name="Google Shape;636;p22"/>
          <p:cNvPicPr preferRelativeResize="0"/>
          <p:nvPr/>
        </p:nvPicPr>
        <p:blipFill rotWithShape="1">
          <a:blip r:embed="rId6">
            <a:alphaModFix/>
          </a:blip>
          <a:srcRect b="0" l="0" r="0" t="0"/>
          <a:stretch/>
        </p:blipFill>
        <p:spPr>
          <a:xfrm>
            <a:off x="124900" y="800163"/>
            <a:ext cx="4231914" cy="2866775"/>
          </a:xfrm>
          <a:prstGeom prst="rect">
            <a:avLst/>
          </a:prstGeom>
          <a:noFill/>
          <a:ln>
            <a:noFill/>
          </a:ln>
        </p:spPr>
      </p:pic>
      <p:pic>
        <p:nvPicPr>
          <p:cNvPr id="637" name="Google Shape;637;p22"/>
          <p:cNvPicPr preferRelativeResize="0"/>
          <p:nvPr/>
        </p:nvPicPr>
        <p:blipFill rotWithShape="1">
          <a:blip r:embed="rId7">
            <a:alphaModFix/>
          </a:blip>
          <a:srcRect b="0" l="0" r="0" t="0"/>
          <a:stretch/>
        </p:blipFill>
        <p:spPr>
          <a:xfrm>
            <a:off x="4476939" y="787025"/>
            <a:ext cx="4454886" cy="28930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3" name="Google Shape;643;p23"/>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44" name="Google Shape;644;p23"/>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45" name="Google Shape;645;p23"/>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46" name="Google Shape;646;p23"/>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47" name="Google Shape;647;p23"/>
          <p:cNvSpPr txBox="1"/>
          <p:nvPr>
            <p:ph idx="4294967295" type="title"/>
          </p:nvPr>
        </p:nvSpPr>
        <p:spPr>
          <a:xfrm>
            <a:off x="269925" y="1970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Analyzing Extreme Values  </a:t>
            </a:r>
            <a:endParaRPr b="1"/>
          </a:p>
        </p:txBody>
      </p:sp>
      <p:pic>
        <p:nvPicPr>
          <p:cNvPr id="648" name="Google Shape;648;p23"/>
          <p:cNvPicPr preferRelativeResize="0"/>
          <p:nvPr/>
        </p:nvPicPr>
        <p:blipFill rotWithShape="1">
          <a:blip r:embed="rId6">
            <a:alphaModFix/>
          </a:blip>
          <a:srcRect b="0" l="0" r="0" t="0"/>
          <a:stretch/>
        </p:blipFill>
        <p:spPr>
          <a:xfrm>
            <a:off x="912125" y="813054"/>
            <a:ext cx="7318252" cy="36948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4" name="Google Shape;654;p2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55" name="Google Shape;655;p24"/>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56" name="Google Shape;656;p24"/>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57" name="Google Shape;657;p24"/>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58" name="Google Shape;658;p24"/>
          <p:cNvSpPr txBox="1"/>
          <p:nvPr>
            <p:ph idx="4294967295" type="title"/>
          </p:nvPr>
        </p:nvSpPr>
        <p:spPr>
          <a:xfrm>
            <a:off x="361800" y="131500"/>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Summary Stats </a:t>
            </a:r>
            <a:endParaRPr b="1"/>
          </a:p>
        </p:txBody>
      </p:sp>
      <p:pic>
        <p:nvPicPr>
          <p:cNvPr id="659" name="Google Shape;659;p24"/>
          <p:cNvPicPr preferRelativeResize="0"/>
          <p:nvPr/>
        </p:nvPicPr>
        <p:blipFill rotWithShape="1">
          <a:blip r:embed="rId6">
            <a:alphaModFix/>
          </a:blip>
          <a:srcRect b="0" l="0" r="0" t="0"/>
          <a:stretch/>
        </p:blipFill>
        <p:spPr>
          <a:xfrm>
            <a:off x="367000" y="824300"/>
            <a:ext cx="7693610" cy="1816675"/>
          </a:xfrm>
          <a:prstGeom prst="rect">
            <a:avLst/>
          </a:prstGeom>
          <a:noFill/>
          <a:ln>
            <a:noFill/>
          </a:ln>
        </p:spPr>
      </p:pic>
      <p:pic>
        <p:nvPicPr>
          <p:cNvPr id="660" name="Google Shape;660;p24"/>
          <p:cNvPicPr preferRelativeResize="0"/>
          <p:nvPr/>
        </p:nvPicPr>
        <p:blipFill rotWithShape="1">
          <a:blip r:embed="rId7">
            <a:alphaModFix/>
          </a:blip>
          <a:srcRect b="0" l="0" r="0" t="0"/>
          <a:stretch/>
        </p:blipFill>
        <p:spPr>
          <a:xfrm>
            <a:off x="440950" y="2863413"/>
            <a:ext cx="7977149" cy="1503500"/>
          </a:xfrm>
          <a:prstGeom prst="rect">
            <a:avLst/>
          </a:prstGeom>
          <a:noFill/>
          <a:ln>
            <a:noFill/>
          </a:ln>
        </p:spPr>
      </p:pic>
      <p:sp>
        <p:nvSpPr>
          <p:cNvPr id="661" name="Google Shape;661;p24"/>
          <p:cNvSpPr txBox="1"/>
          <p:nvPr/>
        </p:nvSpPr>
        <p:spPr>
          <a:xfrm>
            <a:off x="440950" y="704188"/>
            <a:ext cx="2247000" cy="3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ubik"/>
                <a:ea typeface="Rubik"/>
                <a:cs typeface="Rubik"/>
                <a:sym typeface="Rubik"/>
              </a:rPr>
              <a:t>Top 5 by Mean </a:t>
            </a:r>
            <a:endParaRPr b="1" i="0" sz="1200" u="none" cap="none" strike="noStrike">
              <a:solidFill>
                <a:schemeClr val="dk2"/>
              </a:solidFill>
              <a:latin typeface="Rubik"/>
              <a:ea typeface="Rubik"/>
              <a:cs typeface="Rubik"/>
              <a:sym typeface="Rubik"/>
            </a:endParaRPr>
          </a:p>
        </p:txBody>
      </p:sp>
      <p:sp>
        <p:nvSpPr>
          <p:cNvPr id="662" name="Google Shape;662;p24"/>
          <p:cNvSpPr txBox="1"/>
          <p:nvPr/>
        </p:nvSpPr>
        <p:spPr>
          <a:xfrm>
            <a:off x="440950" y="2646775"/>
            <a:ext cx="2247000" cy="3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ubik"/>
                <a:ea typeface="Rubik"/>
                <a:cs typeface="Rubik"/>
                <a:sym typeface="Rubik"/>
              </a:rPr>
              <a:t>Top 5 by SD</a:t>
            </a:r>
            <a:r>
              <a:rPr b="1" i="0" lang="en" sz="1200" u="none" cap="none" strike="noStrike">
                <a:solidFill>
                  <a:srgbClr val="000000"/>
                </a:solidFill>
                <a:latin typeface="Rubik"/>
                <a:ea typeface="Rubik"/>
                <a:cs typeface="Rubik"/>
                <a:sym typeface="Rubik"/>
              </a:rPr>
              <a:t> </a:t>
            </a:r>
            <a:endParaRPr b="1" i="0" sz="1200" u="none" cap="none" strike="noStrike">
              <a:solidFill>
                <a:srgbClr val="000000"/>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2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8" name="Google Shape;668;p25"/>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69" name="Google Shape;669;p25"/>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70" name="Google Shape;670;p25"/>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71" name="Google Shape;671;p25"/>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72" name="Google Shape;672;p25"/>
          <p:cNvSpPr txBox="1"/>
          <p:nvPr>
            <p:ph idx="4294967295" type="title"/>
          </p:nvPr>
        </p:nvSpPr>
        <p:spPr>
          <a:xfrm>
            <a:off x="361800" y="131500"/>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Summary Stats </a:t>
            </a:r>
            <a:endParaRPr b="1"/>
          </a:p>
        </p:txBody>
      </p:sp>
      <p:pic>
        <p:nvPicPr>
          <p:cNvPr id="673" name="Google Shape;673;p25"/>
          <p:cNvPicPr preferRelativeResize="0"/>
          <p:nvPr/>
        </p:nvPicPr>
        <p:blipFill rotWithShape="1">
          <a:blip r:embed="rId6">
            <a:alphaModFix/>
          </a:blip>
          <a:srcRect b="5130" l="0" r="0" t="-5130"/>
          <a:stretch/>
        </p:blipFill>
        <p:spPr>
          <a:xfrm>
            <a:off x="642750" y="873963"/>
            <a:ext cx="6972357" cy="1595150"/>
          </a:xfrm>
          <a:prstGeom prst="rect">
            <a:avLst/>
          </a:prstGeom>
          <a:noFill/>
          <a:ln>
            <a:noFill/>
          </a:ln>
        </p:spPr>
      </p:pic>
      <p:pic>
        <p:nvPicPr>
          <p:cNvPr id="674" name="Google Shape;674;p25"/>
          <p:cNvPicPr preferRelativeResize="0"/>
          <p:nvPr/>
        </p:nvPicPr>
        <p:blipFill rotWithShape="1">
          <a:blip r:embed="rId7">
            <a:alphaModFix/>
          </a:blip>
          <a:srcRect b="0" l="0" r="0" t="0"/>
          <a:stretch/>
        </p:blipFill>
        <p:spPr>
          <a:xfrm>
            <a:off x="642750" y="2810275"/>
            <a:ext cx="6972351" cy="1656458"/>
          </a:xfrm>
          <a:prstGeom prst="rect">
            <a:avLst/>
          </a:prstGeom>
          <a:noFill/>
          <a:ln>
            <a:noFill/>
          </a:ln>
        </p:spPr>
      </p:pic>
      <p:sp>
        <p:nvSpPr>
          <p:cNvPr id="675" name="Google Shape;675;p25"/>
          <p:cNvSpPr txBox="1"/>
          <p:nvPr/>
        </p:nvSpPr>
        <p:spPr>
          <a:xfrm>
            <a:off x="555775" y="704200"/>
            <a:ext cx="2172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ubik"/>
                <a:ea typeface="Rubik"/>
                <a:cs typeface="Rubik"/>
                <a:sym typeface="Rubik"/>
              </a:rPr>
              <a:t>Top 5 by skewness</a:t>
            </a:r>
            <a:endParaRPr b="1" i="0" sz="1100" u="none" cap="none" strike="noStrike">
              <a:solidFill>
                <a:schemeClr val="dk2"/>
              </a:solidFill>
              <a:latin typeface="Rubik"/>
              <a:ea typeface="Rubik"/>
              <a:cs typeface="Rubik"/>
              <a:sym typeface="Rubik"/>
            </a:endParaRPr>
          </a:p>
        </p:txBody>
      </p:sp>
      <p:sp>
        <p:nvSpPr>
          <p:cNvPr id="676" name="Google Shape;676;p25"/>
          <p:cNvSpPr txBox="1"/>
          <p:nvPr/>
        </p:nvSpPr>
        <p:spPr>
          <a:xfrm>
            <a:off x="601700" y="2627713"/>
            <a:ext cx="2172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ubik"/>
                <a:ea typeface="Rubik"/>
                <a:cs typeface="Rubik"/>
                <a:sym typeface="Rubik"/>
              </a:rPr>
              <a:t>Top 5 by Kurtosis</a:t>
            </a:r>
            <a:endParaRPr b="1" i="0" sz="1100" u="none" cap="none" strike="noStrike">
              <a:solidFill>
                <a:schemeClr val="dk2"/>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2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2" name="Google Shape;682;p26"/>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83" name="Google Shape;683;p26"/>
          <p:cNvPicPr preferRelativeResize="0"/>
          <p:nvPr/>
        </p:nvPicPr>
        <p:blipFill rotWithShape="1">
          <a:blip r:embed="rId3">
            <a:alphaModFix/>
          </a:blip>
          <a:srcRect b="0" l="0" r="0" t="0"/>
          <a:stretch/>
        </p:blipFill>
        <p:spPr>
          <a:xfrm>
            <a:off x="8584104" y="4642125"/>
            <a:ext cx="347729" cy="447676"/>
          </a:xfrm>
          <a:prstGeom prst="rect">
            <a:avLst/>
          </a:prstGeom>
          <a:noFill/>
          <a:ln>
            <a:noFill/>
          </a:ln>
        </p:spPr>
      </p:pic>
      <p:pic>
        <p:nvPicPr>
          <p:cNvPr descr="Formal_Marshall_GoldOnCard_NoBG.eps" id="684" name="Google Shape;684;p26"/>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685" name="Google Shape;685;p26"/>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86" name="Google Shape;686;p26"/>
          <p:cNvSpPr txBox="1"/>
          <p:nvPr/>
        </p:nvSpPr>
        <p:spPr>
          <a:xfrm>
            <a:off x="605250" y="1216375"/>
            <a:ext cx="490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200"/>
              </a:spcAft>
              <a:buClr>
                <a:srgbClr val="000000"/>
              </a:buClr>
              <a:buSzPts val="1200"/>
              <a:buFont typeface="Arial"/>
              <a:buNone/>
            </a:pPr>
            <a:r>
              <a:rPr b="1" i="0" lang="en" sz="1200" u="none" cap="none" strike="noStrike">
                <a:solidFill>
                  <a:schemeClr val="dk2"/>
                </a:solidFill>
                <a:latin typeface="Rubik"/>
                <a:ea typeface="Rubik"/>
                <a:cs typeface="Rubik"/>
                <a:sym typeface="Rubik"/>
              </a:rPr>
              <a:t>Top 5  by CV</a:t>
            </a:r>
            <a:endParaRPr b="1" i="0" sz="1200" u="none" cap="none" strike="noStrike">
              <a:solidFill>
                <a:schemeClr val="dk2"/>
              </a:solidFill>
              <a:latin typeface="Rubik"/>
              <a:ea typeface="Rubik"/>
              <a:cs typeface="Rubik"/>
              <a:sym typeface="Rubik"/>
            </a:endParaRPr>
          </a:p>
        </p:txBody>
      </p:sp>
      <p:sp>
        <p:nvSpPr>
          <p:cNvPr id="687" name="Google Shape;687;p26"/>
          <p:cNvSpPr txBox="1"/>
          <p:nvPr>
            <p:ph idx="4294967295" type="title"/>
          </p:nvPr>
        </p:nvSpPr>
        <p:spPr>
          <a:xfrm>
            <a:off x="370975" y="2613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Summary Stats </a:t>
            </a:r>
            <a:endParaRPr b="1"/>
          </a:p>
        </p:txBody>
      </p:sp>
      <p:pic>
        <p:nvPicPr>
          <p:cNvPr id="688" name="Google Shape;688;p26"/>
          <p:cNvPicPr preferRelativeResize="0"/>
          <p:nvPr/>
        </p:nvPicPr>
        <p:blipFill rotWithShape="1">
          <a:blip r:embed="rId6">
            <a:alphaModFix/>
          </a:blip>
          <a:srcRect b="0" l="0" r="0" t="0"/>
          <a:stretch/>
        </p:blipFill>
        <p:spPr>
          <a:xfrm>
            <a:off x="152400" y="1630275"/>
            <a:ext cx="8839199" cy="18941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4" name="Google Shape;694;p2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695" name="Google Shape;695;p27"/>
          <p:cNvPicPr preferRelativeResize="0"/>
          <p:nvPr/>
        </p:nvPicPr>
        <p:blipFill rotWithShape="1">
          <a:blip r:embed="rId3">
            <a:alphaModFix/>
          </a:blip>
          <a:srcRect b="0" l="0" r="0" t="0"/>
          <a:stretch/>
        </p:blipFill>
        <p:spPr>
          <a:xfrm>
            <a:off x="7132904" y="3564150"/>
            <a:ext cx="347729" cy="447676"/>
          </a:xfrm>
          <a:prstGeom prst="rect">
            <a:avLst/>
          </a:prstGeom>
          <a:noFill/>
          <a:ln>
            <a:noFill/>
          </a:ln>
        </p:spPr>
      </p:pic>
      <p:pic>
        <p:nvPicPr>
          <p:cNvPr descr="Formal_Marshall_GoldOnCard_NoBG.eps" id="696" name="Google Shape;696;p27"/>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sp>
        <p:nvSpPr>
          <p:cNvPr id="697" name="Google Shape;697;p27"/>
          <p:cNvSpPr txBox="1"/>
          <p:nvPr>
            <p:ph idx="12" type="sldNum"/>
          </p:nvPr>
        </p:nvSpPr>
        <p:spPr>
          <a:xfrm>
            <a:off x="4835550" y="3112100"/>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pic>
        <p:nvPicPr>
          <p:cNvPr descr="1-lineWordmark_GoldOnCard_NoBG.eps" id="698" name="Google Shape;698;p27"/>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699" name="Google Shape;699;p27"/>
          <p:cNvSpPr txBox="1"/>
          <p:nvPr/>
        </p:nvSpPr>
        <p:spPr>
          <a:xfrm>
            <a:off x="261700" y="206925"/>
            <a:ext cx="3995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Principal Component Analysis</a:t>
            </a:r>
            <a:endParaRPr b="1" i="0" sz="2400" u="none" cap="none" strike="noStrike">
              <a:solidFill>
                <a:schemeClr val="dk1"/>
              </a:solidFill>
              <a:latin typeface="Calibri"/>
              <a:ea typeface="Calibri"/>
              <a:cs typeface="Calibri"/>
              <a:sym typeface="Calibri"/>
            </a:endParaRPr>
          </a:p>
        </p:txBody>
      </p:sp>
      <p:sp>
        <p:nvSpPr>
          <p:cNvPr id="700" name="Google Shape;700;p27"/>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descr="Regular Use Shield_GoldOnWhite_NoBG.eps" id="701" name="Google Shape;701;p27"/>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pic>
        <p:nvPicPr>
          <p:cNvPr id="702" name="Google Shape;702;p27"/>
          <p:cNvPicPr preferRelativeResize="0"/>
          <p:nvPr/>
        </p:nvPicPr>
        <p:blipFill rotWithShape="1">
          <a:blip r:embed="rId6">
            <a:alphaModFix/>
          </a:blip>
          <a:srcRect b="0" l="0" r="0" t="0"/>
          <a:stretch/>
        </p:blipFill>
        <p:spPr>
          <a:xfrm>
            <a:off x="4770000" y="1067375"/>
            <a:ext cx="3791825" cy="2849568"/>
          </a:xfrm>
          <a:prstGeom prst="rect">
            <a:avLst/>
          </a:prstGeom>
          <a:noFill/>
          <a:ln>
            <a:noFill/>
          </a:ln>
        </p:spPr>
      </p:pic>
      <p:sp>
        <p:nvSpPr>
          <p:cNvPr id="703" name="Google Shape;703;p27"/>
          <p:cNvSpPr txBox="1"/>
          <p:nvPr/>
        </p:nvSpPr>
        <p:spPr>
          <a:xfrm>
            <a:off x="845325" y="1374175"/>
            <a:ext cx="3924600" cy="1231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Dimensionality Reduction</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Explains Maximum Variance</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Does not lose </a:t>
            </a:r>
            <a:r>
              <a:rPr lang="en" sz="1700">
                <a:latin typeface="Calibri"/>
                <a:ea typeface="Calibri"/>
                <a:cs typeface="Calibri"/>
                <a:sym typeface="Calibri"/>
              </a:rPr>
              <a:t>key </a:t>
            </a:r>
            <a:r>
              <a:rPr b="0" i="0" lang="en" sz="1700" u="none" cap="none" strike="noStrike">
                <a:solidFill>
                  <a:srgbClr val="000000"/>
                </a:solidFill>
                <a:latin typeface="Calibri"/>
                <a:ea typeface="Calibri"/>
                <a:cs typeface="Calibri"/>
                <a:sym typeface="Calibri"/>
              </a:rPr>
              <a:t>characteristics</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 sz="1700" u="none" cap="none" strike="noStrike">
                <a:solidFill>
                  <a:srgbClr val="000000"/>
                </a:solidFill>
                <a:latin typeface="Calibri"/>
                <a:ea typeface="Calibri"/>
                <a:cs typeface="Calibri"/>
                <a:sym typeface="Calibri"/>
              </a:rPr>
              <a:t>Less Complexity</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9" name="Google Shape;709;p2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10" name="Google Shape;710;p28"/>
          <p:cNvPicPr preferRelativeResize="0"/>
          <p:nvPr/>
        </p:nvPicPr>
        <p:blipFill rotWithShape="1">
          <a:blip r:embed="rId3">
            <a:alphaModFix/>
          </a:blip>
          <a:srcRect b="0" l="0" r="0" t="0"/>
          <a:stretch/>
        </p:blipFill>
        <p:spPr>
          <a:xfrm>
            <a:off x="7132904" y="3564150"/>
            <a:ext cx="347729" cy="447676"/>
          </a:xfrm>
          <a:prstGeom prst="rect">
            <a:avLst/>
          </a:prstGeom>
          <a:noFill/>
          <a:ln>
            <a:noFill/>
          </a:ln>
        </p:spPr>
      </p:pic>
      <p:pic>
        <p:nvPicPr>
          <p:cNvPr descr="Formal_Marshall_GoldOnCard_NoBG.eps" id="711" name="Google Shape;711;p28"/>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sp>
        <p:nvSpPr>
          <p:cNvPr id="712" name="Google Shape;712;p28"/>
          <p:cNvSpPr txBox="1"/>
          <p:nvPr>
            <p:ph idx="12" type="sldNum"/>
          </p:nvPr>
        </p:nvSpPr>
        <p:spPr>
          <a:xfrm>
            <a:off x="4835550" y="3112100"/>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pic>
        <p:nvPicPr>
          <p:cNvPr descr="1-lineWordmark_GoldOnCard_NoBG.eps" id="713" name="Google Shape;713;p28"/>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714" name="Google Shape;714;p28"/>
          <p:cNvSpPr txBox="1"/>
          <p:nvPr/>
        </p:nvSpPr>
        <p:spPr>
          <a:xfrm>
            <a:off x="261700" y="206925"/>
            <a:ext cx="3995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Principal Component Analysis</a:t>
            </a:r>
            <a:endParaRPr b="1" i="0" sz="2400" u="none" cap="none" strike="noStrike">
              <a:solidFill>
                <a:schemeClr val="dk1"/>
              </a:solidFill>
              <a:latin typeface="Calibri"/>
              <a:ea typeface="Calibri"/>
              <a:cs typeface="Calibri"/>
              <a:sym typeface="Calibri"/>
            </a:endParaRPr>
          </a:p>
        </p:txBody>
      </p:sp>
      <p:sp>
        <p:nvSpPr>
          <p:cNvPr id="715" name="Google Shape;715;p28"/>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16" name="Google Shape;716;p28"/>
          <p:cNvPicPr preferRelativeResize="0"/>
          <p:nvPr/>
        </p:nvPicPr>
        <p:blipFill rotWithShape="1">
          <a:blip r:embed="rId6">
            <a:alphaModFix/>
          </a:blip>
          <a:srcRect b="0" l="0" r="0" t="0"/>
          <a:stretch/>
        </p:blipFill>
        <p:spPr>
          <a:xfrm>
            <a:off x="315950" y="922887"/>
            <a:ext cx="7750300" cy="3587650"/>
          </a:xfrm>
          <a:prstGeom prst="rect">
            <a:avLst/>
          </a:prstGeom>
          <a:noFill/>
          <a:ln>
            <a:noFill/>
          </a:ln>
        </p:spPr>
      </p:pic>
      <p:pic>
        <p:nvPicPr>
          <p:cNvPr descr="Regular Use Shield_GoldOnWhite_NoBG.eps" id="717" name="Google Shape;717;p28"/>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3" name="Google Shape;723;p2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24" name="Google Shape;724;p29"/>
          <p:cNvPicPr preferRelativeResize="0"/>
          <p:nvPr/>
        </p:nvPicPr>
        <p:blipFill rotWithShape="1">
          <a:blip r:embed="rId3">
            <a:alphaModFix/>
          </a:blip>
          <a:srcRect b="0" l="0" r="0" t="0"/>
          <a:stretch/>
        </p:blipFill>
        <p:spPr>
          <a:xfrm>
            <a:off x="7132904" y="3564150"/>
            <a:ext cx="347729" cy="447676"/>
          </a:xfrm>
          <a:prstGeom prst="rect">
            <a:avLst/>
          </a:prstGeom>
          <a:noFill/>
          <a:ln>
            <a:noFill/>
          </a:ln>
        </p:spPr>
      </p:pic>
      <p:pic>
        <p:nvPicPr>
          <p:cNvPr descr="Formal_Marshall_GoldOnCard_NoBG.eps" id="725" name="Google Shape;725;p29"/>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sp>
        <p:nvSpPr>
          <p:cNvPr id="726" name="Google Shape;726;p29"/>
          <p:cNvSpPr txBox="1"/>
          <p:nvPr>
            <p:ph idx="12" type="sldNum"/>
          </p:nvPr>
        </p:nvSpPr>
        <p:spPr>
          <a:xfrm>
            <a:off x="4835550" y="3112100"/>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pic>
        <p:nvPicPr>
          <p:cNvPr descr="1-lineWordmark_GoldOnCard_NoBG.eps" id="727" name="Google Shape;727;p29"/>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728" name="Google Shape;728;p29"/>
          <p:cNvSpPr txBox="1"/>
          <p:nvPr/>
        </p:nvSpPr>
        <p:spPr>
          <a:xfrm>
            <a:off x="261700" y="206925"/>
            <a:ext cx="3995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Bucketing</a:t>
            </a:r>
            <a:endParaRPr b="1" i="0" sz="2400" u="none" cap="none" strike="noStrike">
              <a:solidFill>
                <a:schemeClr val="dk1"/>
              </a:solidFill>
              <a:latin typeface="Calibri"/>
              <a:ea typeface="Calibri"/>
              <a:cs typeface="Calibri"/>
              <a:sym typeface="Calibri"/>
            </a:endParaRPr>
          </a:p>
        </p:txBody>
      </p:sp>
      <p:sp>
        <p:nvSpPr>
          <p:cNvPr id="729" name="Google Shape;729;p29"/>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30" name="Google Shape;730;p29"/>
          <p:cNvPicPr preferRelativeResize="0"/>
          <p:nvPr/>
        </p:nvPicPr>
        <p:blipFill rotWithShape="1">
          <a:blip r:embed="rId6">
            <a:alphaModFix/>
          </a:blip>
          <a:srcRect b="0" l="0" r="0" t="0"/>
          <a:stretch/>
        </p:blipFill>
        <p:spPr>
          <a:xfrm>
            <a:off x="165500" y="772375"/>
            <a:ext cx="8157773" cy="3373825"/>
          </a:xfrm>
          <a:prstGeom prst="rect">
            <a:avLst/>
          </a:prstGeom>
          <a:noFill/>
          <a:ln>
            <a:noFill/>
          </a:ln>
        </p:spPr>
      </p:pic>
      <p:pic>
        <p:nvPicPr>
          <p:cNvPr descr="Regular Use Shield_GoldOnWhite_NoBG.eps" id="731" name="Google Shape;731;p29"/>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413" name="Google Shape;413;p3"/>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14" name="Google Shape;414;p3"/>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15" name="Google Shape;415;p3"/>
          <p:cNvSpPr txBox="1"/>
          <p:nvPr>
            <p:ph idx="4294967295" type="title"/>
          </p:nvPr>
        </p:nvSpPr>
        <p:spPr>
          <a:xfrm>
            <a:off x="-692600" y="276350"/>
            <a:ext cx="4633200" cy="572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sz="3000"/>
              <a:t>What is QQQ?</a:t>
            </a:r>
            <a:endParaRPr b="1" sz="3000"/>
          </a:p>
        </p:txBody>
      </p:sp>
      <p:sp>
        <p:nvSpPr>
          <p:cNvPr id="416" name="Google Shape;416;p3"/>
          <p:cNvSpPr txBox="1"/>
          <p:nvPr>
            <p:ph idx="4294967295" type="body"/>
          </p:nvPr>
        </p:nvSpPr>
        <p:spPr>
          <a:xfrm>
            <a:off x="231350" y="849050"/>
            <a:ext cx="4398300" cy="3447600"/>
          </a:xfrm>
          <a:prstGeom prst="rect">
            <a:avLst/>
          </a:prstGeom>
          <a:noFill/>
          <a:ln>
            <a:noFill/>
          </a:ln>
        </p:spPr>
        <p:txBody>
          <a:bodyPr anchorCtr="0" anchor="t" bIns="34275" lIns="68575" spcFirstLastPara="1" rIns="68575" wrap="square" tIns="34275">
            <a:noAutofit/>
          </a:bodyPr>
          <a:lstStyle/>
          <a:p>
            <a:pPr indent="-311150" lvl="0" marL="457200" rtl="0" algn="l">
              <a:lnSpc>
                <a:spcPct val="200000"/>
              </a:lnSpc>
              <a:spcBef>
                <a:spcPts val="500"/>
              </a:spcBef>
              <a:spcAft>
                <a:spcPts val="0"/>
              </a:spcAft>
              <a:buClr>
                <a:srgbClr val="191919"/>
              </a:buClr>
              <a:buSzPts val="1300"/>
              <a:buChar char="•"/>
            </a:pPr>
            <a:r>
              <a:rPr lang="en" sz="1300">
                <a:solidFill>
                  <a:srgbClr val="191919"/>
                </a:solidFill>
              </a:rPr>
              <a:t>PowerShares QQQ ETF</a:t>
            </a:r>
            <a:endParaRPr sz="1300">
              <a:solidFill>
                <a:srgbClr val="191919"/>
              </a:solidFill>
            </a:endParaRPr>
          </a:p>
          <a:p>
            <a:pPr indent="-311150" lvl="0" marL="457200" rtl="0" algn="l">
              <a:lnSpc>
                <a:spcPct val="200000"/>
              </a:lnSpc>
              <a:spcBef>
                <a:spcPts val="0"/>
              </a:spcBef>
              <a:spcAft>
                <a:spcPts val="0"/>
              </a:spcAft>
              <a:buClr>
                <a:srgbClr val="191919"/>
              </a:buClr>
              <a:buSzPts val="1300"/>
              <a:buChar char="•"/>
            </a:pPr>
            <a:r>
              <a:rPr lang="en" sz="1300">
                <a:solidFill>
                  <a:srgbClr val="191919"/>
                </a:solidFill>
              </a:rPr>
              <a:t>The 100 largest non-financial companies listed on the NASDAQ stock exchange.</a:t>
            </a:r>
            <a:endParaRPr sz="1300">
              <a:solidFill>
                <a:srgbClr val="191919"/>
              </a:solidFill>
            </a:endParaRPr>
          </a:p>
          <a:p>
            <a:pPr indent="-311150" lvl="0" marL="457200" rtl="0" algn="l">
              <a:lnSpc>
                <a:spcPct val="200000"/>
              </a:lnSpc>
              <a:spcBef>
                <a:spcPts val="0"/>
              </a:spcBef>
              <a:spcAft>
                <a:spcPts val="0"/>
              </a:spcAft>
              <a:buClr>
                <a:srgbClr val="191919"/>
              </a:buClr>
              <a:buSzPts val="1300"/>
              <a:buChar char="•"/>
            </a:pPr>
            <a:r>
              <a:rPr lang="en" sz="1300">
                <a:solidFill>
                  <a:srgbClr val="191919"/>
                </a:solidFill>
              </a:rPr>
              <a:t>Popular for its exposure to tech giants like Apple, Microsoft, Amazon, etc.</a:t>
            </a:r>
            <a:endParaRPr sz="1300">
              <a:solidFill>
                <a:srgbClr val="191919"/>
              </a:solidFill>
            </a:endParaRPr>
          </a:p>
          <a:p>
            <a:pPr indent="-311150" lvl="0" marL="457200" rtl="0" algn="l">
              <a:lnSpc>
                <a:spcPct val="200000"/>
              </a:lnSpc>
              <a:spcBef>
                <a:spcPts val="0"/>
              </a:spcBef>
              <a:spcAft>
                <a:spcPts val="0"/>
              </a:spcAft>
              <a:buClr>
                <a:srgbClr val="191919"/>
              </a:buClr>
              <a:buSzPts val="1300"/>
              <a:buChar char="•"/>
            </a:pPr>
            <a:r>
              <a:rPr lang="en" sz="1300">
                <a:solidFill>
                  <a:srgbClr val="191919"/>
                </a:solidFill>
              </a:rPr>
              <a:t>Often used by investors to gain exposure to tech sector and large-cap growth stocks.</a:t>
            </a:r>
            <a:endParaRPr sz="1300">
              <a:solidFill>
                <a:srgbClr val="191919"/>
              </a:solidFill>
            </a:endParaRPr>
          </a:p>
        </p:txBody>
      </p:sp>
      <p:pic>
        <p:nvPicPr>
          <p:cNvPr id="417" name="Google Shape;417;p3"/>
          <p:cNvPicPr preferRelativeResize="0"/>
          <p:nvPr/>
        </p:nvPicPr>
        <p:blipFill rotWithShape="1">
          <a:blip r:embed="rId5">
            <a:alphaModFix/>
          </a:blip>
          <a:srcRect b="0" l="0" r="0" t="0"/>
          <a:stretch/>
        </p:blipFill>
        <p:spPr>
          <a:xfrm>
            <a:off x="4852725" y="164426"/>
            <a:ext cx="3893550" cy="4132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0"/>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37" name="Google Shape;737;p30"/>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38" name="Google Shape;738;p30"/>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pic>
        <p:nvPicPr>
          <p:cNvPr descr="Formal_Marshall_GoldOnCard_NoBG.eps" id="739" name="Google Shape;739;p30"/>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sp>
        <p:nvSpPr>
          <p:cNvPr id="740" name="Google Shape;740;p30"/>
          <p:cNvSpPr txBox="1"/>
          <p:nvPr>
            <p:ph idx="12" type="sldNum"/>
          </p:nvPr>
        </p:nvSpPr>
        <p:spPr>
          <a:xfrm>
            <a:off x="4835550" y="3112100"/>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pic>
        <p:nvPicPr>
          <p:cNvPr descr="1-lineWordmark_GoldOnCard_NoBG.eps" id="741" name="Google Shape;741;p30"/>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742" name="Google Shape;742;p30"/>
          <p:cNvSpPr txBox="1"/>
          <p:nvPr/>
        </p:nvSpPr>
        <p:spPr>
          <a:xfrm>
            <a:off x="261700" y="206925"/>
            <a:ext cx="3995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500" u="none" cap="none" strike="noStrike">
                <a:solidFill>
                  <a:schemeClr val="dk1"/>
                </a:solidFill>
                <a:latin typeface="Calibri"/>
                <a:ea typeface="Calibri"/>
                <a:cs typeface="Calibri"/>
                <a:sym typeface="Calibri"/>
              </a:rPr>
              <a:t>Swaps</a:t>
            </a:r>
            <a:endParaRPr b="1" i="0" sz="2500" u="none" cap="none" strike="noStrike">
              <a:solidFill>
                <a:schemeClr val="dk1"/>
              </a:solidFill>
              <a:latin typeface="Calibri"/>
              <a:ea typeface="Calibri"/>
              <a:cs typeface="Calibri"/>
              <a:sym typeface="Calibri"/>
            </a:endParaRPr>
          </a:p>
        </p:txBody>
      </p:sp>
      <p:sp>
        <p:nvSpPr>
          <p:cNvPr id="743" name="Google Shape;743;p30"/>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44" name="Google Shape;744;p30"/>
          <p:cNvPicPr preferRelativeResize="0"/>
          <p:nvPr/>
        </p:nvPicPr>
        <p:blipFill rotWithShape="1">
          <a:blip r:embed="rId6">
            <a:alphaModFix/>
          </a:blip>
          <a:srcRect b="0" l="0" r="0" t="0"/>
          <a:stretch/>
        </p:blipFill>
        <p:spPr>
          <a:xfrm>
            <a:off x="4257400" y="0"/>
            <a:ext cx="4080674" cy="4551250"/>
          </a:xfrm>
          <a:prstGeom prst="rect">
            <a:avLst/>
          </a:prstGeom>
          <a:noFill/>
          <a:ln>
            <a:noFill/>
          </a:ln>
        </p:spPr>
      </p:pic>
      <p:sp>
        <p:nvSpPr>
          <p:cNvPr id="745" name="Google Shape;745;p30"/>
          <p:cNvSpPr txBox="1"/>
          <p:nvPr/>
        </p:nvSpPr>
        <p:spPr>
          <a:xfrm>
            <a:off x="223225" y="747750"/>
            <a:ext cx="3694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Calibri"/>
                <a:ea typeface="Calibri"/>
                <a:cs typeface="Calibri"/>
                <a:sym typeface="Calibri"/>
              </a:rPr>
              <a:t>Implied Volatility and Vol of Vol are the most defining variables for explaining Swaps</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Calibri"/>
                <a:ea typeface="Calibri"/>
                <a:cs typeface="Calibri"/>
                <a:sym typeface="Calibri"/>
              </a:rPr>
              <a:t>IV of 3M and 6M Close of 10Y Swaps most conclusive</a:t>
            </a:r>
            <a:endParaRPr b="1" i="0" sz="21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1"/>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51" name="Google Shape;751;p31"/>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52" name="Google Shape;752;p31"/>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pic>
        <p:nvPicPr>
          <p:cNvPr descr="Formal_Marshall_GoldOnCard_NoBG.eps" id="753" name="Google Shape;753;p31"/>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754" name="Google Shape;754;p31"/>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755" name="Google Shape;755;p31"/>
          <p:cNvSpPr txBox="1"/>
          <p:nvPr/>
        </p:nvSpPr>
        <p:spPr>
          <a:xfrm>
            <a:off x="261700" y="206925"/>
            <a:ext cx="3995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Calibri"/>
                <a:ea typeface="Calibri"/>
                <a:cs typeface="Calibri"/>
                <a:sym typeface="Calibri"/>
              </a:rPr>
              <a:t>Most Contributing Variables</a:t>
            </a:r>
            <a:endParaRPr b="1" i="0" sz="2200" u="none" cap="none" strike="noStrike">
              <a:solidFill>
                <a:schemeClr val="dk1"/>
              </a:solidFill>
              <a:latin typeface="Calibri"/>
              <a:ea typeface="Calibri"/>
              <a:cs typeface="Calibri"/>
              <a:sym typeface="Calibri"/>
            </a:endParaRPr>
          </a:p>
        </p:txBody>
      </p:sp>
      <p:sp>
        <p:nvSpPr>
          <p:cNvPr id="756" name="Google Shape;756;p31"/>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757" name="Google Shape;757;p31"/>
          <p:cNvGraphicFramePr/>
          <p:nvPr/>
        </p:nvGraphicFramePr>
        <p:xfrm>
          <a:off x="343225" y="633913"/>
          <a:ext cx="3000000" cy="3000000"/>
        </p:xfrm>
        <a:graphic>
          <a:graphicData uri="http://schemas.openxmlformats.org/drawingml/2006/table">
            <a:tbl>
              <a:tblPr>
                <a:noFill/>
                <a:tableStyleId>{E110A235-FEB8-420E-9CCD-1B84CCD43D03}</a:tableStyleId>
              </a:tblPr>
              <a:tblGrid>
                <a:gridCol w="1733500"/>
                <a:gridCol w="5573075"/>
              </a:tblGrid>
              <a:tr h="3707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Buckets</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Variable Name</a:t>
                      </a:r>
                      <a:endParaRPr b="1" sz="1200" u="none" cap="none" strike="noStrike"/>
                    </a:p>
                  </a:txBody>
                  <a:tcPr marT="91425" marB="91425" marR="91425" marL="91425"/>
                </a:tc>
              </a:tr>
              <a:tr h="401675">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solidFill>
                            <a:schemeClr val="dk2"/>
                          </a:solidFill>
                          <a:latin typeface="Calibri"/>
                          <a:ea typeface="Calibri"/>
                          <a:cs typeface="Calibri"/>
                          <a:sym typeface="Calibri"/>
                        </a:rPr>
                        <a:t>Equities</a:t>
                      </a:r>
                      <a:endParaRPr b="1" sz="1400" u="none" cap="none" strike="noStrike">
                        <a:solidFill>
                          <a:schemeClr val="dk2"/>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 returns prices of SPY Close</a:t>
                      </a:r>
                      <a:endParaRPr sz="1200" u="none" cap="none" strike="noStrike">
                        <a:solidFill>
                          <a:schemeClr val="dk2"/>
                        </a:solidFill>
                        <a:latin typeface="Calibri"/>
                        <a:ea typeface="Calibri"/>
                        <a:cs typeface="Calibri"/>
                        <a:sym typeface="Calibri"/>
                      </a:endParaRPr>
                    </a:p>
                  </a:txBody>
                  <a:tcPr marT="91425" marB="91425" marR="91425" marL="91425"/>
                </a:tc>
              </a:tr>
              <a:tr h="401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Equities</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 </a:t>
                      </a:r>
                      <a:r>
                        <a:rPr lang="en" sz="1200" u="none" cap="none" strike="noStrike">
                          <a:latin typeface="Calibri"/>
                          <a:ea typeface="Calibri"/>
                          <a:cs typeface="Calibri"/>
                          <a:sym typeface="Calibri"/>
                        </a:rPr>
                        <a:t> returns prices of XLI Close</a:t>
                      </a:r>
                      <a:endParaRPr sz="1200" u="none" cap="none" strike="noStrike">
                        <a:latin typeface="Calibri"/>
                        <a:ea typeface="Calibri"/>
                        <a:cs typeface="Calibri"/>
                        <a:sym typeface="Calibri"/>
                      </a:endParaRPr>
                    </a:p>
                  </a:txBody>
                  <a:tcPr marT="91425" marB="91425" marR="91425" marL="91425"/>
                </a:tc>
              </a:tr>
              <a:tr h="401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Futures</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 </a:t>
                      </a:r>
                      <a:r>
                        <a:rPr lang="en" sz="1200" u="none" cap="none" strike="noStrike">
                          <a:latin typeface="Calibri"/>
                          <a:ea typeface="Calibri"/>
                          <a:cs typeface="Calibri"/>
                          <a:sym typeface="Calibri"/>
                        </a:rPr>
                        <a:t>return prices of AUD-USD Close</a:t>
                      </a:r>
                      <a:endParaRPr sz="1200" u="none" cap="none" strike="noStrike">
                        <a:latin typeface="Calibri"/>
                        <a:ea typeface="Calibri"/>
                        <a:cs typeface="Calibri"/>
                        <a:sym typeface="Calibri"/>
                      </a:endParaRPr>
                    </a:p>
                  </a:txBody>
                  <a:tcPr marT="91425" marB="91425" marR="91425" marL="91425"/>
                </a:tc>
              </a:tr>
              <a:tr h="401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Futures</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a:t>
                      </a:r>
                      <a:r>
                        <a:rPr lang="en" sz="1200" u="none" cap="none" strike="noStrike">
                          <a:latin typeface="Calibri"/>
                          <a:ea typeface="Calibri"/>
                          <a:cs typeface="Calibri"/>
                          <a:sym typeface="Calibri"/>
                        </a:rPr>
                        <a:t> return prices of EUR-USD Close</a:t>
                      </a:r>
                      <a:endParaRPr sz="1200" u="none" cap="none" strike="noStrike">
                        <a:latin typeface="Calibri"/>
                        <a:ea typeface="Calibri"/>
                        <a:cs typeface="Calibri"/>
                        <a:sym typeface="Calibri"/>
                      </a:endParaRPr>
                    </a:p>
                  </a:txBody>
                  <a:tcPr marT="91425" marB="91425" marR="91425" marL="91425"/>
                </a:tc>
              </a:tr>
              <a:tr h="4713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Commodities</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a:t>
                      </a:r>
                      <a:r>
                        <a:rPr lang="en" sz="1200" u="none" cap="none" strike="noStrike">
                          <a:latin typeface="Calibri"/>
                          <a:ea typeface="Calibri"/>
                          <a:cs typeface="Calibri"/>
                          <a:sym typeface="Calibri"/>
                        </a:rPr>
                        <a:t> volatility of 3M ATM Gas Oil (ICE)</a:t>
                      </a:r>
                      <a:endParaRPr sz="1200" u="none" cap="none" strike="noStrike">
                        <a:latin typeface="Calibri"/>
                        <a:ea typeface="Calibri"/>
                        <a:cs typeface="Calibri"/>
                        <a:sym typeface="Calibri"/>
                      </a:endParaRPr>
                    </a:p>
                  </a:txBody>
                  <a:tcPr marT="91425" marB="91425" marR="91425" marL="91425"/>
                </a:tc>
              </a:tr>
              <a:tr h="4520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Commodities</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chemeClr val="dk2"/>
                          </a:solidFill>
                          <a:latin typeface="Calibri"/>
                          <a:ea typeface="Calibri"/>
                          <a:cs typeface="Calibri"/>
                          <a:sym typeface="Calibri"/>
                        </a:rPr>
                        <a:t>Std Deviation over 100 day period for</a:t>
                      </a:r>
                      <a:r>
                        <a:rPr lang="en" sz="1200" u="none" cap="none" strike="noStrike">
                          <a:latin typeface="Calibri"/>
                          <a:ea typeface="Calibri"/>
                          <a:cs typeface="Calibri"/>
                          <a:sym typeface="Calibri"/>
                        </a:rPr>
                        <a:t> volatility of 3M ATM Heating Oil (NYM)</a:t>
                      </a:r>
                      <a:endParaRPr sz="1200" u="none" cap="none" strike="noStrike">
                        <a:latin typeface="Calibri"/>
                        <a:ea typeface="Calibri"/>
                        <a:cs typeface="Calibri"/>
                        <a:sym typeface="Calibri"/>
                      </a:endParaRPr>
                    </a:p>
                  </a:txBody>
                  <a:tcPr marT="91425" marB="91425" marR="91425" marL="91425"/>
                </a:tc>
              </a:tr>
              <a:tr h="401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Currency</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latin typeface="Calibri"/>
                          <a:ea typeface="Calibri"/>
                          <a:cs typeface="Calibri"/>
                          <a:sym typeface="Calibri"/>
                        </a:rPr>
                        <a:t>Implied Volatility of 3M EUR-USD Close</a:t>
                      </a:r>
                      <a:endParaRPr sz="1200" u="none" cap="none" strike="noStrike">
                        <a:latin typeface="Calibri"/>
                        <a:ea typeface="Calibri"/>
                        <a:cs typeface="Calibri"/>
                        <a:sym typeface="Calibri"/>
                      </a:endParaRPr>
                    </a:p>
                  </a:txBody>
                  <a:tcPr marT="91425" marB="91425" marR="91425" marL="91425"/>
                </a:tc>
              </a:tr>
              <a:tr h="401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Currency</a:t>
                      </a:r>
                      <a:endParaRPr b="1" sz="14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latin typeface="Calibri"/>
                          <a:ea typeface="Calibri"/>
                          <a:cs typeface="Calibri"/>
                          <a:sym typeface="Calibri"/>
                        </a:rPr>
                        <a:t>Implied Volatility of 2M EUR-USD Close</a:t>
                      </a:r>
                      <a:endParaRPr sz="1200" u="none" cap="none" strike="noStrike">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63" name="Google Shape;763;p32"/>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64" name="Google Shape;764;p32"/>
          <p:cNvPicPr preferRelativeResize="0"/>
          <p:nvPr/>
        </p:nvPicPr>
        <p:blipFill rotWithShape="1">
          <a:blip r:embed="rId3">
            <a:alphaModFix/>
          </a:blip>
          <a:srcRect b="0" l="0" r="0" t="0"/>
          <a:stretch/>
        </p:blipFill>
        <p:spPr>
          <a:xfrm>
            <a:off x="8657579" y="4642113"/>
            <a:ext cx="347729" cy="447676"/>
          </a:xfrm>
          <a:prstGeom prst="rect">
            <a:avLst/>
          </a:prstGeom>
          <a:noFill/>
          <a:ln>
            <a:noFill/>
          </a:ln>
        </p:spPr>
      </p:pic>
      <p:pic>
        <p:nvPicPr>
          <p:cNvPr descr="Formal_Marshall_GoldOnCard_NoBG.eps" id="765" name="Google Shape;765;p32"/>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766" name="Google Shape;766;p32"/>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767" name="Google Shape;767;p32"/>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8" name="Google Shape;768;p32"/>
          <p:cNvSpPr txBox="1"/>
          <p:nvPr/>
        </p:nvSpPr>
        <p:spPr>
          <a:xfrm>
            <a:off x="980000" y="405775"/>
            <a:ext cx="497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Calibri"/>
                <a:ea typeface="Calibri"/>
                <a:cs typeface="Calibri"/>
                <a:sym typeface="Calibri"/>
              </a:rPr>
              <a:t>Weighted Average of Contribution of Variables</a:t>
            </a:r>
            <a:endParaRPr b="1" i="0" sz="1700" u="none" cap="none" strike="noStrike">
              <a:solidFill>
                <a:srgbClr val="000000"/>
              </a:solidFill>
              <a:latin typeface="Calibri"/>
              <a:ea typeface="Calibri"/>
              <a:cs typeface="Calibri"/>
              <a:sym typeface="Calibri"/>
            </a:endParaRPr>
          </a:p>
        </p:txBody>
      </p:sp>
      <p:pic>
        <p:nvPicPr>
          <p:cNvPr id="769" name="Google Shape;769;p32"/>
          <p:cNvPicPr preferRelativeResize="0"/>
          <p:nvPr/>
        </p:nvPicPr>
        <p:blipFill rotWithShape="1">
          <a:blip r:embed="rId6">
            <a:alphaModFix/>
          </a:blip>
          <a:srcRect b="0" l="0" r="0" t="0"/>
          <a:stretch/>
        </p:blipFill>
        <p:spPr>
          <a:xfrm>
            <a:off x="351475" y="956500"/>
            <a:ext cx="7916273" cy="3490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5" name="Google Shape;775;p33"/>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76" name="Google Shape;776;p33"/>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777" name="Google Shape;777;p33"/>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778" name="Google Shape;778;p33"/>
          <p:cNvSpPr txBox="1"/>
          <p:nvPr>
            <p:ph idx="4294967295" type="title"/>
          </p:nvPr>
        </p:nvSpPr>
        <p:spPr>
          <a:xfrm>
            <a:off x="773850" y="831000"/>
            <a:ext cx="3971700" cy="348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sz="2800"/>
              <a:t>Variables contributing the most to all PCs</a:t>
            </a:r>
            <a:endParaRPr sz="2800"/>
          </a:p>
          <a:p>
            <a:pPr indent="0" lvl="0" marL="0" rtl="0" algn="ctr">
              <a:lnSpc>
                <a:spcPct val="100000"/>
              </a:lnSpc>
              <a:spcBef>
                <a:spcPts val="0"/>
              </a:spcBef>
              <a:spcAft>
                <a:spcPts val="0"/>
              </a:spcAft>
              <a:buSzPts val="3300"/>
              <a:buNone/>
            </a:pPr>
            <a:r>
              <a:rPr lang="en" sz="2800"/>
              <a:t>(Weighted Average)</a:t>
            </a:r>
            <a:endParaRPr sz="2800"/>
          </a:p>
          <a:p>
            <a:pPr indent="0" lvl="0" marL="0" rtl="0" algn="ctr">
              <a:lnSpc>
                <a:spcPct val="100000"/>
              </a:lnSpc>
              <a:spcBef>
                <a:spcPts val="0"/>
              </a:spcBef>
              <a:spcAft>
                <a:spcPts val="0"/>
              </a:spcAft>
              <a:buSzPts val="3300"/>
              <a:buNone/>
            </a:pPr>
            <a:r>
              <a:t/>
            </a:r>
            <a:endParaRPr sz="2800"/>
          </a:p>
          <a:p>
            <a:pPr indent="0" lvl="0" marL="0" rtl="0" algn="ctr">
              <a:lnSpc>
                <a:spcPct val="100000"/>
              </a:lnSpc>
              <a:spcBef>
                <a:spcPts val="0"/>
              </a:spcBef>
              <a:spcAft>
                <a:spcPts val="0"/>
              </a:spcAft>
              <a:buSzPts val="3300"/>
              <a:buNone/>
            </a:pPr>
            <a:r>
              <a:rPr lang="en" sz="2800"/>
              <a:t>Correlation to Target </a:t>
            </a:r>
            <a:endParaRPr sz="2800"/>
          </a:p>
          <a:p>
            <a:pPr indent="0" lvl="0" marL="0" rtl="0" algn="ctr">
              <a:lnSpc>
                <a:spcPct val="100000"/>
              </a:lnSpc>
              <a:spcBef>
                <a:spcPts val="0"/>
              </a:spcBef>
              <a:spcAft>
                <a:spcPts val="0"/>
              </a:spcAft>
              <a:buSzPts val="3300"/>
              <a:buNone/>
            </a:pPr>
            <a:r>
              <a:t/>
            </a:r>
            <a:endParaRPr sz="2800"/>
          </a:p>
        </p:txBody>
      </p:sp>
      <p:pic>
        <p:nvPicPr>
          <p:cNvPr id="779" name="Google Shape;779;p33"/>
          <p:cNvPicPr preferRelativeResize="0"/>
          <p:nvPr/>
        </p:nvPicPr>
        <p:blipFill rotWithShape="1">
          <a:blip r:embed="rId5">
            <a:alphaModFix/>
          </a:blip>
          <a:srcRect b="0" l="0" r="0" t="0"/>
          <a:stretch/>
        </p:blipFill>
        <p:spPr>
          <a:xfrm rot="5400000">
            <a:off x="5312213" y="422337"/>
            <a:ext cx="3075399" cy="3892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3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85" name="Google Shape;785;p3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86" name="Google Shape;786;p34"/>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787" name="Google Shape;787;p34"/>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788" name="Google Shape;788;p34"/>
          <p:cNvSpPr txBox="1"/>
          <p:nvPr>
            <p:ph idx="4294967295" type="title"/>
          </p:nvPr>
        </p:nvSpPr>
        <p:spPr>
          <a:xfrm>
            <a:off x="370975" y="2705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lang="en"/>
              <a:t>PCA: Explained Variance</a:t>
            </a:r>
            <a:endParaRPr/>
          </a:p>
        </p:txBody>
      </p:sp>
      <p:pic>
        <p:nvPicPr>
          <p:cNvPr id="789" name="Google Shape;789;p34"/>
          <p:cNvPicPr preferRelativeResize="0"/>
          <p:nvPr/>
        </p:nvPicPr>
        <p:blipFill rotWithShape="1">
          <a:blip r:embed="rId5">
            <a:alphaModFix/>
          </a:blip>
          <a:srcRect b="0" l="0" r="0" t="0"/>
          <a:stretch/>
        </p:blipFill>
        <p:spPr>
          <a:xfrm>
            <a:off x="696100" y="922462"/>
            <a:ext cx="7750300" cy="358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3" name="Shape 793"/>
        <p:cNvGrpSpPr/>
        <p:nvPr/>
      </p:nvGrpSpPr>
      <p:grpSpPr>
        <a:xfrm>
          <a:off x="0" y="0"/>
          <a:ext cx="0" cy="0"/>
          <a:chOff x="0" y="0"/>
          <a:chExt cx="0" cy="0"/>
        </a:xfrm>
      </p:grpSpPr>
      <p:sp>
        <p:nvSpPr>
          <p:cNvPr id="794" name="Google Shape;794;p3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95" name="Google Shape;795;p35"/>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796" name="Google Shape;796;p35"/>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797" name="Google Shape;797;p35"/>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798" name="Google Shape;798;p35"/>
          <p:cNvPicPr preferRelativeResize="0"/>
          <p:nvPr/>
        </p:nvPicPr>
        <p:blipFill rotWithShape="1">
          <a:blip r:embed="rId5">
            <a:alphaModFix/>
          </a:blip>
          <a:srcRect b="0" l="0" r="0" t="0"/>
          <a:stretch/>
        </p:blipFill>
        <p:spPr>
          <a:xfrm>
            <a:off x="408925" y="69025"/>
            <a:ext cx="3513754" cy="4838699"/>
          </a:xfrm>
          <a:prstGeom prst="rect">
            <a:avLst/>
          </a:prstGeom>
          <a:noFill/>
          <a:ln>
            <a:noFill/>
          </a:ln>
        </p:spPr>
      </p:pic>
      <p:pic>
        <p:nvPicPr>
          <p:cNvPr id="799" name="Google Shape;799;p35"/>
          <p:cNvPicPr preferRelativeResize="0"/>
          <p:nvPr/>
        </p:nvPicPr>
        <p:blipFill rotWithShape="1">
          <a:blip r:embed="rId6">
            <a:alphaModFix/>
          </a:blip>
          <a:srcRect b="0" l="0" r="0" t="0"/>
          <a:stretch/>
        </p:blipFill>
        <p:spPr>
          <a:xfrm>
            <a:off x="4209754" y="69025"/>
            <a:ext cx="4079688"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3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05" name="Google Shape;805;p36"/>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06" name="Google Shape;806;p36"/>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07" name="Google Shape;807;p36"/>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808" name="Google Shape;808;p36"/>
          <p:cNvPicPr preferRelativeResize="0"/>
          <p:nvPr/>
        </p:nvPicPr>
        <p:blipFill rotWithShape="1">
          <a:blip r:embed="rId5">
            <a:alphaModFix/>
          </a:blip>
          <a:srcRect b="0" l="0" r="0" t="0"/>
          <a:stretch/>
        </p:blipFill>
        <p:spPr>
          <a:xfrm>
            <a:off x="657550" y="152400"/>
            <a:ext cx="3598529" cy="4838699"/>
          </a:xfrm>
          <a:prstGeom prst="rect">
            <a:avLst/>
          </a:prstGeom>
          <a:noFill/>
          <a:ln>
            <a:noFill/>
          </a:ln>
        </p:spPr>
      </p:pic>
      <p:pic>
        <p:nvPicPr>
          <p:cNvPr id="809" name="Google Shape;809;p36"/>
          <p:cNvPicPr preferRelativeResize="0"/>
          <p:nvPr/>
        </p:nvPicPr>
        <p:blipFill rotWithShape="1">
          <a:blip r:embed="rId6">
            <a:alphaModFix/>
          </a:blip>
          <a:srcRect b="0" l="0" r="0" t="0"/>
          <a:stretch/>
        </p:blipFill>
        <p:spPr>
          <a:xfrm>
            <a:off x="5174279" y="152400"/>
            <a:ext cx="3639826"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3" name="Shape 813"/>
        <p:cNvGrpSpPr/>
        <p:nvPr/>
      </p:nvGrpSpPr>
      <p:grpSpPr>
        <a:xfrm>
          <a:off x="0" y="0"/>
          <a:ext cx="0" cy="0"/>
          <a:chOff x="0" y="0"/>
          <a:chExt cx="0" cy="0"/>
        </a:xfrm>
      </p:grpSpPr>
      <p:sp>
        <p:nvSpPr>
          <p:cNvPr id="814" name="Google Shape;814;p3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15" name="Google Shape;815;p3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16" name="Google Shape;816;p37"/>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17" name="Google Shape;817;p37"/>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pic>
        <p:nvPicPr>
          <p:cNvPr id="818" name="Google Shape;818;p37"/>
          <p:cNvPicPr preferRelativeResize="0"/>
          <p:nvPr/>
        </p:nvPicPr>
        <p:blipFill rotWithShape="1">
          <a:blip r:embed="rId5">
            <a:alphaModFix/>
          </a:blip>
          <a:srcRect b="0" l="0" r="0" t="0"/>
          <a:stretch/>
        </p:blipFill>
        <p:spPr>
          <a:xfrm>
            <a:off x="428175" y="152400"/>
            <a:ext cx="3027536" cy="4838698"/>
          </a:xfrm>
          <a:prstGeom prst="rect">
            <a:avLst/>
          </a:prstGeom>
          <a:noFill/>
          <a:ln>
            <a:noFill/>
          </a:ln>
        </p:spPr>
      </p:pic>
      <p:pic>
        <p:nvPicPr>
          <p:cNvPr id="819" name="Google Shape;819;p37"/>
          <p:cNvPicPr preferRelativeResize="0"/>
          <p:nvPr/>
        </p:nvPicPr>
        <p:blipFill rotWithShape="1">
          <a:blip r:embed="rId6">
            <a:alphaModFix/>
          </a:blip>
          <a:srcRect b="0" l="0" r="0" t="0"/>
          <a:stretch/>
        </p:blipFill>
        <p:spPr>
          <a:xfrm>
            <a:off x="5647561" y="152400"/>
            <a:ext cx="2871372"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3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25" name="Google Shape;825;p3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26" name="Google Shape;826;p38"/>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27" name="Google Shape;827;p38"/>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28" name="Google Shape;828;p38"/>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29" name="Google Shape;829;p38"/>
          <p:cNvSpPr txBox="1"/>
          <p:nvPr>
            <p:ph idx="4294967295" type="title"/>
          </p:nvPr>
        </p:nvSpPr>
        <p:spPr>
          <a:xfrm>
            <a:off x="720000" y="445025"/>
            <a:ext cx="7704000" cy="572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sz="3000"/>
              <a:t>Methodology for Model Selection</a:t>
            </a:r>
            <a:endParaRPr b="1" sz="3000"/>
          </a:p>
        </p:txBody>
      </p:sp>
      <p:sp>
        <p:nvSpPr>
          <p:cNvPr id="830" name="Google Shape;830;p38"/>
          <p:cNvSpPr txBox="1"/>
          <p:nvPr>
            <p:ph idx="4294967295" type="body"/>
          </p:nvPr>
        </p:nvSpPr>
        <p:spPr>
          <a:xfrm>
            <a:off x="548575" y="1160250"/>
            <a:ext cx="4344900" cy="18087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500"/>
              </a:spcBef>
              <a:spcAft>
                <a:spcPts val="0"/>
              </a:spcAft>
              <a:buClr>
                <a:srgbClr val="191919"/>
              </a:buClr>
              <a:buSzPts val="1200"/>
              <a:buChar char="•"/>
            </a:pPr>
            <a:r>
              <a:rPr lang="en" sz="1200">
                <a:solidFill>
                  <a:srgbClr val="191919"/>
                </a:solidFill>
              </a:rPr>
              <a:t>After completing the feature selection (PCA, Autoencoder …), we will run several models to find out the best model for prediction</a:t>
            </a:r>
            <a:endParaRPr sz="1200">
              <a:solidFill>
                <a:srgbClr val="191919"/>
              </a:solidFill>
            </a:endParaRPr>
          </a:p>
          <a:p>
            <a:pPr indent="0" lvl="0" marL="0" rtl="0" algn="l">
              <a:lnSpc>
                <a:spcPct val="100000"/>
              </a:lnSpc>
              <a:spcBef>
                <a:spcPts val="500"/>
              </a:spcBef>
              <a:spcAft>
                <a:spcPts val="0"/>
              </a:spcAft>
              <a:buSzPts val="2400"/>
              <a:buNone/>
            </a:pPr>
            <a:r>
              <a:t/>
            </a:r>
            <a:endParaRPr sz="1200">
              <a:solidFill>
                <a:srgbClr val="191919"/>
              </a:solidFill>
            </a:endParaRPr>
          </a:p>
          <a:p>
            <a:pPr indent="-304800" lvl="0" marL="457200" rtl="0" algn="l">
              <a:lnSpc>
                <a:spcPct val="100000"/>
              </a:lnSpc>
              <a:spcBef>
                <a:spcPts val="500"/>
              </a:spcBef>
              <a:spcAft>
                <a:spcPts val="0"/>
              </a:spcAft>
              <a:buClr>
                <a:srgbClr val="191919"/>
              </a:buClr>
              <a:buSzPts val="1200"/>
              <a:buChar char="•"/>
            </a:pPr>
            <a:r>
              <a:rPr lang="en" sz="1200">
                <a:solidFill>
                  <a:srgbClr val="191919"/>
                </a:solidFill>
              </a:rPr>
              <a:t>Starting from linear model as baseline and moving deeper to non-linear models and deep learning models. </a:t>
            </a:r>
            <a:endParaRPr sz="1200">
              <a:solidFill>
                <a:srgbClr val="191919"/>
              </a:solidFill>
            </a:endParaRPr>
          </a:p>
          <a:p>
            <a:pPr indent="0" lvl="0" marL="457200" rtl="0" algn="l">
              <a:lnSpc>
                <a:spcPct val="100000"/>
              </a:lnSpc>
              <a:spcBef>
                <a:spcPts val="500"/>
              </a:spcBef>
              <a:spcAft>
                <a:spcPts val="0"/>
              </a:spcAft>
              <a:buSzPts val="2400"/>
              <a:buNone/>
            </a:pPr>
            <a:r>
              <a:t/>
            </a:r>
            <a:endParaRPr sz="1200">
              <a:solidFill>
                <a:srgbClr val="191919"/>
              </a:solidFill>
            </a:endParaRPr>
          </a:p>
          <a:p>
            <a:pPr indent="-304800" lvl="0" marL="457200" rtl="0" algn="l">
              <a:lnSpc>
                <a:spcPct val="100000"/>
              </a:lnSpc>
              <a:spcBef>
                <a:spcPts val="500"/>
              </a:spcBef>
              <a:spcAft>
                <a:spcPts val="0"/>
              </a:spcAft>
              <a:buClr>
                <a:srgbClr val="191919"/>
              </a:buClr>
              <a:buSzPts val="1200"/>
              <a:buChar char="•"/>
            </a:pPr>
            <a:r>
              <a:rPr lang="en" sz="1200">
                <a:solidFill>
                  <a:srgbClr val="191919"/>
                </a:solidFill>
              </a:rPr>
              <a:t>For each type of models, fine-tuning the model complexity to avoid underfitting and overfitting, as the graph shown</a:t>
            </a:r>
            <a:endParaRPr sz="1200">
              <a:solidFill>
                <a:srgbClr val="191919"/>
              </a:solidFill>
            </a:endParaRPr>
          </a:p>
          <a:p>
            <a:pPr indent="0" lvl="0" marL="457200" rtl="0" algn="l">
              <a:lnSpc>
                <a:spcPct val="100000"/>
              </a:lnSpc>
              <a:spcBef>
                <a:spcPts val="500"/>
              </a:spcBef>
              <a:spcAft>
                <a:spcPts val="0"/>
              </a:spcAft>
              <a:buSzPts val="2400"/>
              <a:buNone/>
            </a:pPr>
            <a:r>
              <a:t/>
            </a:r>
            <a:endParaRPr sz="1200">
              <a:solidFill>
                <a:srgbClr val="191919"/>
              </a:solidFill>
            </a:endParaRPr>
          </a:p>
          <a:p>
            <a:pPr indent="-304800" lvl="0" marL="457200" rtl="0" algn="l">
              <a:lnSpc>
                <a:spcPct val="100000"/>
              </a:lnSpc>
              <a:spcBef>
                <a:spcPts val="500"/>
              </a:spcBef>
              <a:spcAft>
                <a:spcPts val="0"/>
              </a:spcAft>
              <a:buClr>
                <a:srgbClr val="191919"/>
              </a:buClr>
              <a:buSzPts val="1200"/>
              <a:buChar char="•"/>
            </a:pPr>
            <a:r>
              <a:rPr lang="en" sz="1200">
                <a:solidFill>
                  <a:srgbClr val="191919"/>
                </a:solidFill>
              </a:rPr>
              <a:t>For complicated models that have randomness, run them multiple times and using the average as model performance. </a:t>
            </a:r>
            <a:endParaRPr sz="1200">
              <a:solidFill>
                <a:srgbClr val="191919"/>
              </a:solidFill>
            </a:endParaRPr>
          </a:p>
          <a:p>
            <a:pPr indent="0" lvl="0" marL="0" rtl="0" algn="l">
              <a:lnSpc>
                <a:spcPct val="100000"/>
              </a:lnSpc>
              <a:spcBef>
                <a:spcPts val="500"/>
              </a:spcBef>
              <a:spcAft>
                <a:spcPts val="0"/>
              </a:spcAft>
              <a:buSzPts val="2400"/>
              <a:buNone/>
            </a:pPr>
            <a:r>
              <a:t/>
            </a:r>
            <a:endParaRPr sz="1200">
              <a:solidFill>
                <a:srgbClr val="191919"/>
              </a:solidFill>
            </a:endParaRPr>
          </a:p>
        </p:txBody>
      </p:sp>
      <p:pic>
        <p:nvPicPr>
          <p:cNvPr id="831" name="Google Shape;831;p38"/>
          <p:cNvPicPr preferRelativeResize="0"/>
          <p:nvPr/>
        </p:nvPicPr>
        <p:blipFill rotWithShape="1">
          <a:blip r:embed="rId5">
            <a:alphaModFix/>
          </a:blip>
          <a:srcRect b="0" l="0" r="0" t="0"/>
          <a:stretch/>
        </p:blipFill>
        <p:spPr>
          <a:xfrm>
            <a:off x="5079802" y="1521038"/>
            <a:ext cx="3904025" cy="207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7" name="Google Shape;837;p3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38" name="Google Shape;838;p39"/>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39" name="Google Shape;839;p39"/>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40" name="Google Shape;840;p39"/>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41" name="Google Shape;841;p39"/>
          <p:cNvSpPr txBox="1"/>
          <p:nvPr>
            <p:ph idx="4294967295" type="title"/>
          </p:nvPr>
        </p:nvSpPr>
        <p:spPr>
          <a:xfrm>
            <a:off x="720000" y="4203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Model Selection: Linear Models</a:t>
            </a:r>
            <a:endParaRPr b="1"/>
          </a:p>
        </p:txBody>
      </p:sp>
      <p:sp>
        <p:nvSpPr>
          <p:cNvPr id="842" name="Google Shape;842;p39"/>
          <p:cNvSpPr txBox="1"/>
          <p:nvPr>
            <p:ph idx="4294967295" type="body"/>
          </p:nvPr>
        </p:nvSpPr>
        <p:spPr>
          <a:xfrm>
            <a:off x="720000" y="1065600"/>
            <a:ext cx="7704000" cy="3012300"/>
          </a:xfrm>
          <a:prstGeom prst="rect">
            <a:avLst/>
          </a:prstGeom>
          <a:noFill/>
          <a:ln>
            <a:noFill/>
          </a:ln>
        </p:spPr>
        <p:txBody>
          <a:bodyPr anchorCtr="0" anchor="t" bIns="34275" lIns="68575" spcFirstLastPara="1" rIns="68575" wrap="square" tIns="34275">
            <a:noAutofit/>
          </a:bodyPr>
          <a:lstStyle/>
          <a:p>
            <a:pPr indent="-323850" lvl="0" marL="457200" rtl="0" algn="l">
              <a:lnSpc>
                <a:spcPct val="100000"/>
              </a:lnSpc>
              <a:spcBef>
                <a:spcPts val="500"/>
              </a:spcBef>
              <a:spcAft>
                <a:spcPts val="0"/>
              </a:spcAft>
              <a:buClr>
                <a:srgbClr val="191919"/>
              </a:buClr>
              <a:buSzPts val="1500"/>
              <a:buChar char="•"/>
            </a:pPr>
            <a:r>
              <a:rPr lang="en" sz="1500">
                <a:solidFill>
                  <a:srgbClr val="191919"/>
                </a:solidFill>
              </a:rPr>
              <a:t>Linear models are robust, hard to make mistakes. Nonlinear models are easy to make mistakes, especially when using complicated model</a:t>
            </a:r>
            <a:endParaRPr sz="1500">
              <a:solidFill>
                <a:srgbClr val="191919"/>
              </a:solidFill>
            </a:endParaRPr>
          </a:p>
          <a:p>
            <a:pPr indent="0" lvl="0" marL="457200" rtl="0" algn="l">
              <a:lnSpc>
                <a:spcPct val="100000"/>
              </a:lnSpc>
              <a:spcBef>
                <a:spcPts val="500"/>
              </a:spcBef>
              <a:spcAft>
                <a:spcPts val="0"/>
              </a:spcAft>
              <a:buSzPts val="2400"/>
              <a:buNone/>
            </a:pPr>
            <a:r>
              <a:t/>
            </a:r>
            <a:endParaRPr sz="1500">
              <a:solidFill>
                <a:srgbClr val="191919"/>
              </a:solidFill>
            </a:endParaRPr>
          </a:p>
          <a:p>
            <a:pPr indent="0" lvl="0" marL="457200" rtl="0" algn="l">
              <a:lnSpc>
                <a:spcPct val="100000"/>
              </a:lnSpc>
              <a:spcBef>
                <a:spcPts val="500"/>
              </a:spcBef>
              <a:spcAft>
                <a:spcPts val="0"/>
              </a:spcAft>
              <a:buSzPts val="2400"/>
              <a:buNone/>
            </a:pPr>
            <a:r>
              <a:t/>
            </a:r>
            <a:endParaRPr sz="1500">
              <a:solidFill>
                <a:srgbClr val="191919"/>
              </a:solidFill>
            </a:endParaRPr>
          </a:p>
          <a:p>
            <a:pPr indent="-323850" lvl="0" marL="457200" rtl="0" algn="l">
              <a:lnSpc>
                <a:spcPct val="100000"/>
              </a:lnSpc>
              <a:spcBef>
                <a:spcPts val="500"/>
              </a:spcBef>
              <a:spcAft>
                <a:spcPts val="0"/>
              </a:spcAft>
              <a:buClr>
                <a:srgbClr val="191919"/>
              </a:buClr>
              <a:buSzPts val="1500"/>
              <a:buChar char="•"/>
            </a:pPr>
            <a:r>
              <a:rPr lang="en" sz="1500">
                <a:solidFill>
                  <a:srgbClr val="191919"/>
                </a:solidFill>
              </a:rPr>
              <a:t>A linear model result gives a baseline. Nonlinear models should always do at least as good as a linear model</a:t>
            </a:r>
            <a:endParaRPr sz="1500">
              <a:solidFill>
                <a:srgbClr val="191919"/>
              </a:solidFill>
            </a:endParaRPr>
          </a:p>
          <a:p>
            <a:pPr indent="0" lvl="0" marL="457200" rtl="0" algn="l">
              <a:lnSpc>
                <a:spcPct val="100000"/>
              </a:lnSpc>
              <a:spcBef>
                <a:spcPts val="500"/>
              </a:spcBef>
              <a:spcAft>
                <a:spcPts val="0"/>
              </a:spcAft>
              <a:buSzPts val="2400"/>
              <a:buNone/>
            </a:pPr>
            <a:r>
              <a:t/>
            </a:r>
            <a:endParaRPr sz="1500">
              <a:solidFill>
                <a:srgbClr val="191919"/>
              </a:solidFill>
            </a:endParaRPr>
          </a:p>
          <a:p>
            <a:pPr indent="0" lvl="0" marL="0" rtl="0" algn="l">
              <a:lnSpc>
                <a:spcPct val="100000"/>
              </a:lnSpc>
              <a:spcBef>
                <a:spcPts val="500"/>
              </a:spcBef>
              <a:spcAft>
                <a:spcPts val="0"/>
              </a:spcAft>
              <a:buSzPts val="2400"/>
              <a:buNone/>
            </a:pPr>
            <a:r>
              <a:t/>
            </a:r>
            <a:endParaRPr sz="1500">
              <a:solidFill>
                <a:srgbClr val="191919"/>
              </a:solidFill>
            </a:endParaRPr>
          </a:p>
          <a:p>
            <a:pPr indent="-323850" lvl="0" marL="457200" rtl="0" algn="l">
              <a:lnSpc>
                <a:spcPct val="100000"/>
              </a:lnSpc>
              <a:spcBef>
                <a:spcPts val="500"/>
              </a:spcBef>
              <a:spcAft>
                <a:spcPts val="0"/>
              </a:spcAft>
              <a:buClr>
                <a:srgbClr val="191919"/>
              </a:buClr>
              <a:buSzPts val="1500"/>
              <a:buChar char="•"/>
            </a:pPr>
            <a:r>
              <a:rPr lang="en" sz="1500">
                <a:solidFill>
                  <a:srgbClr val="191919"/>
                </a:solidFill>
              </a:rPr>
              <a:t>Y=β0​+β1​X1​+β2​X2​+…+βp​Xp​+ϵ, where X1 ​,X2 ​ ,…,Xp ​ represent the multiple independent variables, β0 ​,β1 ​ ,β2 ​ ,…,βp ​ are the parameters to be estimated</a:t>
            </a:r>
            <a:endParaRPr sz="1500">
              <a:solidFill>
                <a:srgbClr val="191919"/>
              </a:solidFill>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3" name="Google Shape;423;p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24" name="Google Shape;424;p4"/>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25" name="Google Shape;425;p4"/>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26" name="Google Shape;426;p4"/>
          <p:cNvSpPr txBox="1"/>
          <p:nvPr>
            <p:ph idx="4294967295" type="title"/>
          </p:nvPr>
        </p:nvSpPr>
        <p:spPr>
          <a:xfrm>
            <a:off x="457200" y="129778"/>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a:t>Experiment Overview</a:t>
            </a:r>
            <a:endParaRPr b="1"/>
          </a:p>
        </p:txBody>
      </p:sp>
      <p:sp>
        <p:nvSpPr>
          <p:cNvPr id="427" name="Google Shape;427;p4"/>
          <p:cNvSpPr txBox="1"/>
          <p:nvPr>
            <p:ph idx="4294967295" type="body"/>
          </p:nvPr>
        </p:nvSpPr>
        <p:spPr>
          <a:xfrm>
            <a:off x="456450" y="980575"/>
            <a:ext cx="8229600" cy="2858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500"/>
              </a:spcBef>
              <a:spcAft>
                <a:spcPts val="0"/>
              </a:spcAft>
              <a:buSzPts val="2400"/>
              <a:buNone/>
            </a:pPr>
            <a:r>
              <a:rPr b="1" lang="en">
                <a:solidFill>
                  <a:srgbClr val="191919"/>
                </a:solidFill>
              </a:rPr>
              <a:t>Objective:</a:t>
            </a:r>
            <a:endParaRPr b="1">
              <a:solidFill>
                <a:srgbClr val="191919"/>
              </a:solidFill>
            </a:endParaRPr>
          </a:p>
          <a:p>
            <a:pPr indent="-330200" lvl="0" marL="457200" rtl="0" algn="l">
              <a:lnSpc>
                <a:spcPct val="100000"/>
              </a:lnSpc>
              <a:spcBef>
                <a:spcPts val="500"/>
              </a:spcBef>
              <a:spcAft>
                <a:spcPts val="0"/>
              </a:spcAft>
              <a:buClr>
                <a:srgbClr val="191919"/>
              </a:buClr>
              <a:buSzPts val="1600"/>
              <a:buChar char="•"/>
            </a:pPr>
            <a:r>
              <a:rPr lang="en" sz="1600">
                <a:solidFill>
                  <a:srgbClr val="191919"/>
                </a:solidFill>
              </a:rPr>
              <a:t>Assess the predictability of the realized volatility of the QQQ ETF using a set of macro features. </a:t>
            </a:r>
            <a:endParaRPr sz="1600">
              <a:solidFill>
                <a:srgbClr val="191919"/>
              </a:solidFill>
            </a:endParaRPr>
          </a:p>
          <a:p>
            <a:pPr indent="-330200" lvl="0" marL="457200" rtl="0" algn="l">
              <a:lnSpc>
                <a:spcPct val="100000"/>
              </a:lnSpc>
              <a:spcBef>
                <a:spcPts val="0"/>
              </a:spcBef>
              <a:spcAft>
                <a:spcPts val="0"/>
              </a:spcAft>
              <a:buClr>
                <a:srgbClr val="191919"/>
              </a:buClr>
              <a:buSzPts val="1600"/>
              <a:buChar char="•"/>
            </a:pPr>
            <a:r>
              <a:rPr lang="en" sz="1600">
                <a:solidFill>
                  <a:srgbClr val="191919"/>
                </a:solidFill>
              </a:rPr>
              <a:t>This experiment aims to build a robust model that can assist in making informed investment decisions.</a:t>
            </a:r>
            <a:endParaRPr sz="1600">
              <a:solidFill>
                <a:srgbClr val="191919"/>
              </a:solidFill>
            </a:endParaRPr>
          </a:p>
          <a:p>
            <a:pPr indent="0" lvl="0" marL="457200" rtl="0" algn="l">
              <a:lnSpc>
                <a:spcPct val="100000"/>
              </a:lnSpc>
              <a:spcBef>
                <a:spcPts val="500"/>
              </a:spcBef>
              <a:spcAft>
                <a:spcPts val="0"/>
              </a:spcAft>
              <a:buSzPts val="2400"/>
              <a:buNone/>
            </a:pPr>
            <a:r>
              <a:t/>
            </a:r>
            <a:endParaRPr sz="1600">
              <a:solidFill>
                <a:srgbClr val="191919"/>
              </a:solidFill>
            </a:endParaRPr>
          </a:p>
          <a:p>
            <a:pPr indent="0" lvl="0" marL="0" rtl="0" algn="l">
              <a:lnSpc>
                <a:spcPct val="100000"/>
              </a:lnSpc>
              <a:spcBef>
                <a:spcPts val="500"/>
              </a:spcBef>
              <a:spcAft>
                <a:spcPts val="0"/>
              </a:spcAft>
              <a:buSzPts val="2400"/>
              <a:buNone/>
            </a:pPr>
            <a:r>
              <a:rPr b="1" lang="en">
                <a:solidFill>
                  <a:srgbClr val="191919"/>
                </a:solidFill>
              </a:rPr>
              <a:t>Hypothesis</a:t>
            </a:r>
            <a:r>
              <a:rPr lang="en">
                <a:solidFill>
                  <a:srgbClr val="191919"/>
                </a:solidFill>
              </a:rPr>
              <a:t>: </a:t>
            </a:r>
            <a:endParaRPr>
              <a:solidFill>
                <a:srgbClr val="191919"/>
              </a:solidFill>
            </a:endParaRPr>
          </a:p>
          <a:p>
            <a:pPr indent="-330200" lvl="0" marL="457200" rtl="0" algn="l">
              <a:lnSpc>
                <a:spcPct val="100000"/>
              </a:lnSpc>
              <a:spcBef>
                <a:spcPts val="500"/>
              </a:spcBef>
              <a:spcAft>
                <a:spcPts val="0"/>
              </a:spcAft>
              <a:buClr>
                <a:srgbClr val="191919"/>
              </a:buClr>
              <a:buSzPts val="1600"/>
              <a:buChar char="•"/>
            </a:pPr>
            <a:r>
              <a:rPr lang="en" sz="1600">
                <a:solidFill>
                  <a:srgbClr val="191919"/>
                </a:solidFill>
              </a:rPr>
              <a:t>Macro features such as GDP, equities, credit spread, futures, implied volatility, and returns can provide significant predictive power for the realized volatility of QQQ.</a:t>
            </a:r>
            <a:endParaRPr>
              <a:solidFill>
                <a:srgbClr val="191919"/>
              </a:solidFill>
            </a:endParaRPr>
          </a:p>
          <a:p>
            <a:pPr indent="0" lvl="0" marL="0" rtl="0" algn="l">
              <a:lnSpc>
                <a:spcPct val="100000"/>
              </a:lnSpc>
              <a:spcBef>
                <a:spcPts val="500"/>
              </a:spcBef>
              <a:spcAft>
                <a:spcPts val="0"/>
              </a:spcAft>
              <a:buSzPts val="2400"/>
              <a:buNone/>
            </a:pPr>
            <a:r>
              <a:t/>
            </a:r>
            <a:endParaRPr>
              <a:solidFill>
                <a:srgbClr val="19191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0"/>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48" name="Google Shape;848;p40"/>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49" name="Google Shape;849;p40"/>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50" name="Google Shape;850;p40"/>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51" name="Google Shape;851;p40"/>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52" name="Google Shape;852;p40"/>
          <p:cNvSpPr txBox="1"/>
          <p:nvPr>
            <p:ph idx="4294967295" type="title"/>
          </p:nvPr>
        </p:nvSpPr>
        <p:spPr>
          <a:xfrm>
            <a:off x="662400" y="2060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Model Selection: Non-Linear Models</a:t>
            </a:r>
            <a:endParaRPr b="1"/>
          </a:p>
        </p:txBody>
      </p:sp>
      <p:sp>
        <p:nvSpPr>
          <p:cNvPr id="853" name="Google Shape;853;p40"/>
          <p:cNvSpPr txBox="1"/>
          <p:nvPr>
            <p:ph idx="4294967295" type="body"/>
          </p:nvPr>
        </p:nvSpPr>
        <p:spPr>
          <a:xfrm>
            <a:off x="662400" y="774751"/>
            <a:ext cx="7704000" cy="3594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500"/>
              </a:spcBef>
              <a:spcAft>
                <a:spcPts val="0"/>
              </a:spcAft>
              <a:buClr>
                <a:srgbClr val="191919"/>
              </a:buClr>
              <a:buSzPts val="1400"/>
              <a:buChar char="•"/>
            </a:pPr>
            <a:r>
              <a:rPr lang="en" sz="1400">
                <a:solidFill>
                  <a:srgbClr val="191919"/>
                </a:solidFill>
              </a:rPr>
              <a:t>There are many types of Nonlinear machine learning models. We want to focus on the models that fit the nature of our dataset (Financial Data, Time Series Components, High Randomness). </a:t>
            </a:r>
            <a:endParaRPr sz="1400">
              <a:solidFill>
                <a:srgbClr val="191919"/>
              </a:solidFill>
            </a:endParaRPr>
          </a:p>
          <a:p>
            <a:pPr indent="0" lvl="0" marL="0" rtl="0" algn="l">
              <a:lnSpc>
                <a:spcPct val="100000"/>
              </a:lnSpc>
              <a:spcBef>
                <a:spcPts val="500"/>
              </a:spcBef>
              <a:spcAft>
                <a:spcPts val="0"/>
              </a:spcAft>
              <a:buSzPts val="2400"/>
              <a:buNone/>
            </a:pPr>
            <a:r>
              <a:t/>
            </a:r>
            <a:endParaRPr sz="1400">
              <a:solidFill>
                <a:srgbClr val="191919"/>
              </a:solidFill>
            </a:endParaRPr>
          </a:p>
          <a:p>
            <a:pPr indent="-317500" lvl="0" marL="457200" rtl="0" algn="l">
              <a:lnSpc>
                <a:spcPct val="100000"/>
              </a:lnSpc>
              <a:spcBef>
                <a:spcPts val="500"/>
              </a:spcBef>
              <a:spcAft>
                <a:spcPts val="0"/>
              </a:spcAft>
              <a:buClr>
                <a:srgbClr val="191919"/>
              </a:buClr>
              <a:buSzPts val="1400"/>
              <a:buChar char="•"/>
            </a:pPr>
            <a:r>
              <a:rPr lang="en" sz="1400">
                <a:solidFill>
                  <a:srgbClr val="191919"/>
                </a:solidFill>
              </a:rPr>
              <a:t>Start with minimal complexity, increase complexity until overfitting (training substantially better than testing). Then back off to choose the lowest complexity that gives sufficiently good testing results.</a:t>
            </a:r>
            <a:endParaRPr sz="1400">
              <a:solidFill>
                <a:srgbClr val="191919"/>
              </a:solidFill>
            </a:endParaRPr>
          </a:p>
          <a:p>
            <a:pPr indent="0" lvl="0" marL="0" rtl="0" algn="l">
              <a:lnSpc>
                <a:spcPct val="100000"/>
              </a:lnSpc>
              <a:spcBef>
                <a:spcPts val="500"/>
              </a:spcBef>
              <a:spcAft>
                <a:spcPts val="0"/>
              </a:spcAft>
              <a:buSzPts val="2400"/>
              <a:buNone/>
            </a:pPr>
            <a:r>
              <a:t/>
            </a:r>
            <a:endParaRPr sz="1400">
              <a:solidFill>
                <a:srgbClr val="191919"/>
              </a:solidFill>
            </a:endParaRPr>
          </a:p>
          <a:p>
            <a:pPr indent="-317500" lvl="0" marL="457200" rtl="0" algn="l">
              <a:lnSpc>
                <a:spcPct val="100000"/>
              </a:lnSpc>
              <a:spcBef>
                <a:spcPts val="500"/>
              </a:spcBef>
              <a:spcAft>
                <a:spcPts val="0"/>
              </a:spcAft>
              <a:buClr>
                <a:srgbClr val="191919"/>
              </a:buClr>
              <a:buSzPts val="1400"/>
              <a:buChar char="•"/>
            </a:pPr>
            <a:r>
              <a:rPr lang="en" sz="1400">
                <a:solidFill>
                  <a:srgbClr val="191919"/>
                </a:solidFill>
              </a:rPr>
              <a:t>Applying the method above on several models and listing the performances. Evaluating the model based on their accuracy, robustness, and interpretability… .</a:t>
            </a:r>
            <a:endParaRPr sz="1400">
              <a:solidFill>
                <a:srgbClr val="191919"/>
              </a:solidFill>
            </a:endParaRPr>
          </a:p>
          <a:p>
            <a:pPr indent="0" lvl="0" marL="0" rtl="0" algn="l">
              <a:lnSpc>
                <a:spcPct val="100000"/>
              </a:lnSpc>
              <a:spcBef>
                <a:spcPts val="500"/>
              </a:spcBef>
              <a:spcAft>
                <a:spcPts val="0"/>
              </a:spcAft>
              <a:buSzPts val="2400"/>
              <a:buNone/>
            </a:pPr>
            <a:r>
              <a:t/>
            </a:r>
            <a:endParaRPr sz="1400">
              <a:solidFill>
                <a:srgbClr val="191919"/>
              </a:solidFill>
            </a:endParaRPr>
          </a:p>
          <a:p>
            <a:pPr indent="-317500" lvl="0" marL="457200" rtl="0" algn="l">
              <a:lnSpc>
                <a:spcPct val="100000"/>
              </a:lnSpc>
              <a:spcBef>
                <a:spcPts val="500"/>
              </a:spcBef>
              <a:spcAft>
                <a:spcPts val="0"/>
              </a:spcAft>
              <a:buClr>
                <a:srgbClr val="191919"/>
              </a:buClr>
              <a:buSzPts val="1400"/>
              <a:buChar char="•"/>
            </a:pPr>
            <a:r>
              <a:rPr b="1" lang="en" sz="1400">
                <a:solidFill>
                  <a:srgbClr val="191919"/>
                </a:solidFill>
              </a:rPr>
              <a:t>Potential Models:</a:t>
            </a:r>
            <a:endParaRPr sz="1400">
              <a:solidFill>
                <a:srgbClr val="191919"/>
              </a:solidFill>
            </a:endParaRPr>
          </a:p>
          <a:p>
            <a:pPr indent="-317500" lvl="1" marL="914400" rtl="0" algn="l">
              <a:lnSpc>
                <a:spcPct val="100000"/>
              </a:lnSpc>
              <a:spcBef>
                <a:spcPts val="400"/>
              </a:spcBef>
              <a:spcAft>
                <a:spcPts val="0"/>
              </a:spcAft>
              <a:buClr>
                <a:srgbClr val="191919"/>
              </a:buClr>
              <a:buSzPts val="1400"/>
              <a:buChar char="–"/>
            </a:pPr>
            <a:r>
              <a:rPr lang="en" sz="1400">
                <a:solidFill>
                  <a:srgbClr val="191919"/>
                </a:solidFill>
              </a:rPr>
              <a:t>Random Forest</a:t>
            </a:r>
            <a:endParaRPr sz="1400">
              <a:solidFill>
                <a:srgbClr val="191919"/>
              </a:solidFill>
            </a:endParaRPr>
          </a:p>
          <a:p>
            <a:pPr indent="-317500" lvl="1" marL="914400" rtl="0" algn="l">
              <a:lnSpc>
                <a:spcPct val="100000"/>
              </a:lnSpc>
              <a:spcBef>
                <a:spcPts val="400"/>
              </a:spcBef>
              <a:spcAft>
                <a:spcPts val="0"/>
              </a:spcAft>
              <a:buClr>
                <a:srgbClr val="191919"/>
              </a:buClr>
              <a:buSzPts val="1400"/>
              <a:buChar char="–"/>
            </a:pPr>
            <a:r>
              <a:rPr lang="en" sz="1400">
                <a:solidFill>
                  <a:srgbClr val="191919"/>
                </a:solidFill>
              </a:rPr>
              <a:t>Gradient Boosting</a:t>
            </a:r>
            <a:endParaRPr sz="1400">
              <a:solidFill>
                <a:srgbClr val="191919"/>
              </a:solidFill>
            </a:endParaRPr>
          </a:p>
          <a:p>
            <a:pPr indent="-317500" lvl="1" marL="914400" rtl="0" algn="l">
              <a:lnSpc>
                <a:spcPct val="100000"/>
              </a:lnSpc>
              <a:spcBef>
                <a:spcPts val="400"/>
              </a:spcBef>
              <a:spcAft>
                <a:spcPts val="0"/>
              </a:spcAft>
              <a:buClr>
                <a:srgbClr val="191919"/>
              </a:buClr>
              <a:buSzPts val="1400"/>
              <a:buChar char="–"/>
            </a:pPr>
            <a:r>
              <a:rPr lang="en" sz="1400">
                <a:solidFill>
                  <a:srgbClr val="191919"/>
                </a:solidFill>
              </a:rPr>
              <a:t>Support Vector Regression</a:t>
            </a:r>
            <a:endParaRPr sz="1400">
              <a:solidFill>
                <a:srgbClr val="191919"/>
              </a:solidFill>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1"/>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59" name="Google Shape;859;p41"/>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60" name="Google Shape;860;p41"/>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61" name="Google Shape;861;p41"/>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62" name="Google Shape;862;p41"/>
          <p:cNvSpPr txBox="1"/>
          <p:nvPr>
            <p:ph idx="4294967295" type="title"/>
          </p:nvPr>
        </p:nvSpPr>
        <p:spPr>
          <a:xfrm>
            <a:off x="720000" y="445025"/>
            <a:ext cx="8327100" cy="572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t/>
            </a:r>
            <a:endParaRPr b="1"/>
          </a:p>
          <a:p>
            <a:pPr indent="0" lvl="0" marL="0" rtl="0" algn="l">
              <a:lnSpc>
                <a:spcPct val="100000"/>
              </a:lnSpc>
              <a:spcBef>
                <a:spcPts val="0"/>
              </a:spcBef>
              <a:spcAft>
                <a:spcPts val="0"/>
              </a:spcAft>
              <a:buSzPts val="3300"/>
              <a:buNone/>
            </a:pPr>
            <a:r>
              <a:rPr b="1" lang="en"/>
              <a:t>Random Forest: </a:t>
            </a:r>
            <a:endParaRPr b="1"/>
          </a:p>
          <a:p>
            <a:pPr indent="0" lvl="0" marL="0" rtl="0" algn="ctr">
              <a:lnSpc>
                <a:spcPct val="100000"/>
              </a:lnSpc>
              <a:spcBef>
                <a:spcPts val="0"/>
              </a:spcBef>
              <a:spcAft>
                <a:spcPts val="0"/>
              </a:spcAft>
              <a:buSzPts val="3300"/>
              <a:buNone/>
            </a:pPr>
            <a:r>
              <a:t/>
            </a:r>
            <a:endParaRPr b="1"/>
          </a:p>
        </p:txBody>
      </p:sp>
      <p:pic>
        <p:nvPicPr>
          <p:cNvPr id="863" name="Google Shape;863;p41"/>
          <p:cNvPicPr preferRelativeResize="0"/>
          <p:nvPr/>
        </p:nvPicPr>
        <p:blipFill rotWithShape="1">
          <a:blip r:embed="rId5">
            <a:alphaModFix/>
          </a:blip>
          <a:srcRect b="0" l="0" r="0" t="0"/>
          <a:stretch/>
        </p:blipFill>
        <p:spPr>
          <a:xfrm>
            <a:off x="1862038" y="1017725"/>
            <a:ext cx="5419925" cy="3337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69" name="Google Shape;869;p42"/>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70" name="Google Shape;870;p42"/>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71" name="Google Shape;871;p42"/>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72" name="Google Shape;872;p42"/>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73" name="Google Shape;873;p42"/>
          <p:cNvSpPr txBox="1"/>
          <p:nvPr>
            <p:ph idx="4294967295" type="title"/>
          </p:nvPr>
        </p:nvSpPr>
        <p:spPr>
          <a:xfrm>
            <a:off x="453650" y="279700"/>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b="1"/>
          </a:p>
          <a:p>
            <a:pPr indent="0" lvl="0" marL="0" rtl="0" algn="l">
              <a:lnSpc>
                <a:spcPct val="100000"/>
              </a:lnSpc>
              <a:spcBef>
                <a:spcPts val="0"/>
              </a:spcBef>
              <a:spcAft>
                <a:spcPts val="0"/>
              </a:spcAft>
              <a:buSzPts val="3300"/>
              <a:buNone/>
            </a:pPr>
            <a:r>
              <a:rPr b="1" lang="en"/>
              <a:t>Gradient Boosting: </a:t>
            </a:r>
            <a:endParaRPr b="1"/>
          </a:p>
          <a:p>
            <a:pPr indent="0" lvl="0" marL="0" rtl="0" algn="ctr">
              <a:lnSpc>
                <a:spcPct val="100000"/>
              </a:lnSpc>
              <a:spcBef>
                <a:spcPts val="0"/>
              </a:spcBef>
              <a:spcAft>
                <a:spcPts val="0"/>
              </a:spcAft>
              <a:buSzPts val="3300"/>
              <a:buNone/>
            </a:pPr>
            <a:r>
              <a:t/>
            </a:r>
            <a:endParaRPr b="1"/>
          </a:p>
        </p:txBody>
      </p:sp>
      <p:pic>
        <p:nvPicPr>
          <p:cNvPr id="874" name="Google Shape;874;p42"/>
          <p:cNvPicPr preferRelativeResize="0"/>
          <p:nvPr/>
        </p:nvPicPr>
        <p:blipFill rotWithShape="1">
          <a:blip r:embed="rId5">
            <a:alphaModFix/>
          </a:blip>
          <a:srcRect b="0" l="0" r="0" t="0"/>
          <a:stretch/>
        </p:blipFill>
        <p:spPr>
          <a:xfrm>
            <a:off x="1633525" y="1017725"/>
            <a:ext cx="5876925" cy="3209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0" name="Google Shape;880;p43"/>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81" name="Google Shape;881;p43"/>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82" name="Google Shape;882;p43"/>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83" name="Google Shape;883;p43"/>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84" name="Google Shape;884;p43"/>
          <p:cNvSpPr txBox="1"/>
          <p:nvPr>
            <p:ph idx="4294967295" type="title"/>
          </p:nvPr>
        </p:nvSpPr>
        <p:spPr>
          <a:xfrm>
            <a:off x="407700" y="104800"/>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b="1"/>
          </a:p>
          <a:p>
            <a:pPr indent="0" lvl="0" marL="0" rtl="0" algn="l">
              <a:lnSpc>
                <a:spcPct val="100000"/>
              </a:lnSpc>
              <a:spcBef>
                <a:spcPts val="0"/>
              </a:spcBef>
              <a:spcAft>
                <a:spcPts val="0"/>
              </a:spcAft>
              <a:buSzPts val="3300"/>
              <a:buNone/>
            </a:pPr>
            <a:r>
              <a:rPr b="1" lang="en"/>
              <a:t>SVR: </a:t>
            </a:r>
            <a:endParaRPr b="1"/>
          </a:p>
          <a:p>
            <a:pPr indent="0" lvl="0" marL="0" rtl="0" algn="ctr">
              <a:lnSpc>
                <a:spcPct val="100000"/>
              </a:lnSpc>
              <a:spcBef>
                <a:spcPts val="0"/>
              </a:spcBef>
              <a:spcAft>
                <a:spcPts val="0"/>
              </a:spcAft>
              <a:buSzPts val="3300"/>
              <a:buNone/>
            </a:pPr>
            <a:r>
              <a:t/>
            </a:r>
            <a:endParaRPr b="1"/>
          </a:p>
        </p:txBody>
      </p:sp>
      <p:pic>
        <p:nvPicPr>
          <p:cNvPr id="885" name="Google Shape;885;p43"/>
          <p:cNvPicPr preferRelativeResize="0"/>
          <p:nvPr/>
        </p:nvPicPr>
        <p:blipFill rotWithShape="1">
          <a:blip r:embed="rId5">
            <a:alphaModFix/>
          </a:blip>
          <a:srcRect b="0" l="0" r="0" t="0"/>
          <a:stretch/>
        </p:blipFill>
        <p:spPr>
          <a:xfrm>
            <a:off x="1602488" y="677500"/>
            <a:ext cx="5937530" cy="3820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91" name="Google Shape;891;p4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892" name="Google Shape;892;p44"/>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893" name="Google Shape;893;p44"/>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894" name="Google Shape;894;p44"/>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895" name="Google Shape;895;p44"/>
          <p:cNvSpPr txBox="1"/>
          <p:nvPr>
            <p:ph idx="4294967295" type="title"/>
          </p:nvPr>
        </p:nvSpPr>
        <p:spPr>
          <a:xfrm>
            <a:off x="909300" y="33972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lang="en"/>
              <a:t>Model Selection: Deep Learning</a:t>
            </a:r>
            <a:endParaRPr/>
          </a:p>
        </p:txBody>
      </p:sp>
      <p:sp>
        <p:nvSpPr>
          <p:cNvPr id="896" name="Google Shape;896;p44"/>
          <p:cNvSpPr txBox="1"/>
          <p:nvPr>
            <p:ph idx="4294967295" type="body"/>
          </p:nvPr>
        </p:nvSpPr>
        <p:spPr>
          <a:xfrm>
            <a:off x="909300" y="953889"/>
            <a:ext cx="7704000" cy="3594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500"/>
              </a:spcBef>
              <a:spcAft>
                <a:spcPts val="0"/>
              </a:spcAft>
              <a:buClr>
                <a:srgbClr val="191919"/>
              </a:buClr>
              <a:buSzPts val="1400"/>
              <a:buChar char="•"/>
            </a:pPr>
            <a:r>
              <a:rPr lang="en" sz="1400">
                <a:solidFill>
                  <a:srgbClr val="191919"/>
                </a:solidFill>
              </a:rPr>
              <a:t>Deep Learning models are more complex non-linear models. We will focus on Neural Network models. The approach of creating and evaluating deep learning models is similar to non-linear models. </a:t>
            </a:r>
            <a:endParaRPr sz="1400">
              <a:solidFill>
                <a:srgbClr val="191919"/>
              </a:solidFill>
            </a:endParaRPr>
          </a:p>
          <a:p>
            <a:pPr indent="0" lvl="0" marL="0" rtl="0" algn="l">
              <a:lnSpc>
                <a:spcPct val="100000"/>
              </a:lnSpc>
              <a:spcBef>
                <a:spcPts val="500"/>
              </a:spcBef>
              <a:spcAft>
                <a:spcPts val="0"/>
              </a:spcAft>
              <a:buSzPts val="2400"/>
              <a:buNone/>
            </a:pPr>
            <a:r>
              <a:t/>
            </a:r>
            <a:endParaRPr sz="1400">
              <a:solidFill>
                <a:srgbClr val="191919"/>
              </a:solidFill>
            </a:endParaRPr>
          </a:p>
          <a:p>
            <a:pPr indent="-317500" lvl="0" marL="457200" rtl="0" algn="l">
              <a:lnSpc>
                <a:spcPct val="100000"/>
              </a:lnSpc>
              <a:spcBef>
                <a:spcPts val="500"/>
              </a:spcBef>
              <a:spcAft>
                <a:spcPts val="0"/>
              </a:spcAft>
              <a:buClr>
                <a:srgbClr val="191919"/>
              </a:buClr>
              <a:buSzPts val="1400"/>
              <a:buChar char="•"/>
            </a:pPr>
            <a:r>
              <a:rPr lang="en" sz="1400">
                <a:solidFill>
                  <a:srgbClr val="191919"/>
                </a:solidFill>
              </a:rPr>
              <a:t>Time efficiency might be a big limitation when modeling by deep learning model. Considering use GPU CUDA will increase the speed of training, especially for larger and more complex deep learning architectures.</a:t>
            </a:r>
            <a:endParaRPr sz="1400">
              <a:solidFill>
                <a:srgbClr val="191919"/>
              </a:solidFill>
            </a:endParaRPr>
          </a:p>
          <a:p>
            <a:pPr indent="0" lvl="0" marL="0" rtl="0" algn="l">
              <a:lnSpc>
                <a:spcPct val="100000"/>
              </a:lnSpc>
              <a:spcBef>
                <a:spcPts val="500"/>
              </a:spcBef>
              <a:spcAft>
                <a:spcPts val="0"/>
              </a:spcAft>
              <a:buSzPts val="2400"/>
              <a:buNone/>
            </a:pPr>
            <a:r>
              <a:t/>
            </a:r>
            <a:endParaRPr sz="1400">
              <a:solidFill>
                <a:srgbClr val="191919"/>
              </a:solidFill>
            </a:endParaRPr>
          </a:p>
          <a:p>
            <a:pPr indent="-317500" lvl="0" marL="457200" rtl="0" algn="l">
              <a:lnSpc>
                <a:spcPct val="100000"/>
              </a:lnSpc>
              <a:spcBef>
                <a:spcPts val="500"/>
              </a:spcBef>
              <a:spcAft>
                <a:spcPts val="0"/>
              </a:spcAft>
              <a:buClr>
                <a:srgbClr val="191919"/>
              </a:buClr>
              <a:buSzPts val="1400"/>
              <a:buChar char="•"/>
            </a:pPr>
            <a:r>
              <a:rPr b="1" lang="en" sz="1400">
                <a:solidFill>
                  <a:srgbClr val="191919"/>
                </a:solidFill>
              </a:rPr>
              <a:t>Potential Model:</a:t>
            </a:r>
            <a:endParaRPr sz="1400">
              <a:solidFill>
                <a:srgbClr val="191919"/>
              </a:solidFill>
            </a:endParaRPr>
          </a:p>
          <a:p>
            <a:pPr indent="-317500" lvl="1" marL="914400" rtl="0" algn="l">
              <a:lnSpc>
                <a:spcPct val="100000"/>
              </a:lnSpc>
              <a:spcBef>
                <a:spcPts val="400"/>
              </a:spcBef>
              <a:spcAft>
                <a:spcPts val="0"/>
              </a:spcAft>
              <a:buClr>
                <a:srgbClr val="191919"/>
              </a:buClr>
              <a:buSzPts val="1400"/>
              <a:buChar char="–"/>
            </a:pPr>
            <a:r>
              <a:rPr lang="en" sz="1400">
                <a:solidFill>
                  <a:srgbClr val="191919"/>
                </a:solidFill>
              </a:rPr>
              <a:t>Neural Networks(NN) &amp; Recurrent Neural Networks (RNN)</a:t>
            </a:r>
            <a:endParaRPr sz="1400">
              <a:solidFill>
                <a:srgbClr val="191919"/>
              </a:solidFill>
            </a:endParaRPr>
          </a:p>
          <a:p>
            <a:pPr indent="-317500" lvl="1" marL="914400" rtl="0" algn="l">
              <a:lnSpc>
                <a:spcPct val="100000"/>
              </a:lnSpc>
              <a:spcBef>
                <a:spcPts val="400"/>
              </a:spcBef>
              <a:spcAft>
                <a:spcPts val="0"/>
              </a:spcAft>
              <a:buClr>
                <a:srgbClr val="191919"/>
              </a:buClr>
              <a:buSzPts val="1400"/>
              <a:buChar char="–"/>
            </a:pPr>
            <a:r>
              <a:rPr lang="en" sz="1400">
                <a:solidFill>
                  <a:srgbClr val="191919"/>
                </a:solidFill>
              </a:rPr>
              <a:t>Long Short-Term Memory &amp; Gated Recurrent Unit (Variants of RNN)</a:t>
            </a:r>
            <a:endParaRPr sz="1400">
              <a:solidFill>
                <a:srgbClr val="191919"/>
              </a:solidFill>
            </a:endParaRPr>
          </a:p>
          <a:p>
            <a:pPr indent="0" lvl="0" marL="0" rtl="0" algn="l">
              <a:lnSpc>
                <a:spcPct val="100000"/>
              </a:lnSpc>
              <a:spcBef>
                <a:spcPts val="500"/>
              </a:spcBef>
              <a:spcAft>
                <a:spcPts val="0"/>
              </a:spcAft>
              <a:buSzPts val="2400"/>
              <a:buNone/>
            </a:pPr>
            <a:r>
              <a:t/>
            </a:r>
            <a:endParaRPr sz="1400"/>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a:p>
            <a:pPr indent="0" lvl="0" marL="0" rtl="0" algn="l">
              <a:lnSpc>
                <a:spcPct val="100000"/>
              </a:lnSpc>
              <a:spcBef>
                <a:spcPts val="500"/>
              </a:spcBef>
              <a:spcAft>
                <a:spcPts val="0"/>
              </a:spcAft>
              <a:buSzPts val="24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02" name="Google Shape;902;p45"/>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03" name="Google Shape;903;p45"/>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04" name="Google Shape;904;p45"/>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05" name="Google Shape;905;p45"/>
          <p:cNvSpPr txBox="1"/>
          <p:nvPr>
            <p:ph idx="12" type="sldNum"/>
          </p:nvPr>
        </p:nvSpPr>
        <p:spPr>
          <a:xfrm>
            <a:off x="7386725" y="4107875"/>
            <a:ext cx="12828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906" name="Google Shape;906;p45"/>
          <p:cNvSpPr txBox="1"/>
          <p:nvPr>
            <p:ph idx="4294967295" type="title"/>
          </p:nvPr>
        </p:nvSpPr>
        <p:spPr>
          <a:xfrm>
            <a:off x="720000" y="445025"/>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Recurrent Neural Networks: </a:t>
            </a:r>
            <a:endParaRPr b="1"/>
          </a:p>
          <a:p>
            <a:pPr indent="0" lvl="0" marL="0" rtl="0" algn="ctr">
              <a:lnSpc>
                <a:spcPct val="100000"/>
              </a:lnSpc>
              <a:spcBef>
                <a:spcPts val="0"/>
              </a:spcBef>
              <a:spcAft>
                <a:spcPts val="0"/>
              </a:spcAft>
              <a:buSzPts val="3300"/>
              <a:buNone/>
            </a:pPr>
            <a:r>
              <a:t/>
            </a:r>
            <a:endParaRPr b="1"/>
          </a:p>
        </p:txBody>
      </p:sp>
      <p:pic>
        <p:nvPicPr>
          <p:cNvPr id="907" name="Google Shape;907;p45"/>
          <p:cNvPicPr preferRelativeResize="0"/>
          <p:nvPr/>
        </p:nvPicPr>
        <p:blipFill rotWithShape="1">
          <a:blip r:embed="rId5">
            <a:alphaModFix/>
          </a:blip>
          <a:srcRect b="0" l="0" r="0" t="17211"/>
          <a:stretch/>
        </p:blipFill>
        <p:spPr>
          <a:xfrm>
            <a:off x="1224575" y="1081877"/>
            <a:ext cx="6619827" cy="2818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1" name="Shape 911"/>
        <p:cNvGrpSpPr/>
        <p:nvPr/>
      </p:nvGrpSpPr>
      <p:grpSpPr>
        <a:xfrm>
          <a:off x="0" y="0"/>
          <a:ext cx="0" cy="0"/>
          <a:chOff x="0" y="0"/>
          <a:chExt cx="0" cy="0"/>
        </a:xfrm>
      </p:grpSpPr>
      <p:sp>
        <p:nvSpPr>
          <p:cNvPr id="912" name="Google Shape;912;p4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3" name="Google Shape;913;p46"/>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14" name="Google Shape;914;p46"/>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15" name="Google Shape;915;p46"/>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16" name="Google Shape;916;p46"/>
          <p:cNvSpPr txBox="1"/>
          <p:nvPr>
            <p:ph idx="4294967295" type="title"/>
          </p:nvPr>
        </p:nvSpPr>
        <p:spPr>
          <a:xfrm>
            <a:off x="340850" y="244175"/>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CP Predictors: Highly Correlated</a:t>
            </a:r>
            <a:endParaRPr b="1"/>
          </a:p>
        </p:txBody>
      </p:sp>
      <p:pic>
        <p:nvPicPr>
          <p:cNvPr id="917" name="Google Shape;917;p46"/>
          <p:cNvPicPr preferRelativeResize="0"/>
          <p:nvPr/>
        </p:nvPicPr>
        <p:blipFill rotWithShape="1">
          <a:blip r:embed="rId5">
            <a:alphaModFix/>
          </a:blip>
          <a:srcRect b="0" l="0" r="0" t="0"/>
          <a:stretch/>
        </p:blipFill>
        <p:spPr>
          <a:xfrm>
            <a:off x="1421775" y="816875"/>
            <a:ext cx="6539048" cy="3706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1" name="Shape 921"/>
        <p:cNvGrpSpPr/>
        <p:nvPr/>
      </p:nvGrpSpPr>
      <p:grpSpPr>
        <a:xfrm>
          <a:off x="0" y="0"/>
          <a:ext cx="0" cy="0"/>
          <a:chOff x="0" y="0"/>
          <a:chExt cx="0" cy="0"/>
        </a:xfrm>
      </p:grpSpPr>
      <p:sp>
        <p:nvSpPr>
          <p:cNvPr id="922" name="Google Shape;922;p4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3" name="Google Shape;923;p4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24" name="Google Shape;924;p47"/>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25" name="Google Shape;925;p47"/>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26" name="Google Shape;926;p47"/>
          <p:cNvSpPr txBox="1"/>
          <p:nvPr>
            <p:ph idx="4294967295" type="title"/>
          </p:nvPr>
        </p:nvSpPr>
        <p:spPr>
          <a:xfrm>
            <a:off x="340850" y="244175"/>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Equities Predictors: </a:t>
            </a:r>
            <a:endParaRPr b="1"/>
          </a:p>
        </p:txBody>
      </p:sp>
      <p:pic>
        <p:nvPicPr>
          <p:cNvPr id="927" name="Google Shape;927;p47"/>
          <p:cNvPicPr preferRelativeResize="0"/>
          <p:nvPr/>
        </p:nvPicPr>
        <p:blipFill rotWithShape="1">
          <a:blip r:embed="rId5">
            <a:alphaModFix/>
          </a:blip>
          <a:srcRect b="0" l="0" r="0" t="0"/>
          <a:stretch/>
        </p:blipFill>
        <p:spPr>
          <a:xfrm>
            <a:off x="1890999" y="816863"/>
            <a:ext cx="5360514" cy="3665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1" name="Shape 931"/>
        <p:cNvGrpSpPr/>
        <p:nvPr/>
      </p:nvGrpSpPr>
      <p:grpSpPr>
        <a:xfrm>
          <a:off x="0" y="0"/>
          <a:ext cx="0" cy="0"/>
          <a:chOff x="0" y="0"/>
          <a:chExt cx="0" cy="0"/>
        </a:xfrm>
      </p:grpSpPr>
      <p:sp>
        <p:nvSpPr>
          <p:cNvPr id="932" name="Google Shape;932;p4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33" name="Google Shape;933;p4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34" name="Google Shape;934;p48"/>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35" name="Google Shape;935;p48"/>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36" name="Google Shape;936;p48"/>
          <p:cNvSpPr txBox="1"/>
          <p:nvPr>
            <p:ph idx="4294967295" type="title"/>
          </p:nvPr>
        </p:nvSpPr>
        <p:spPr>
          <a:xfrm>
            <a:off x="340850" y="244175"/>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Equities Predictors: </a:t>
            </a:r>
            <a:endParaRPr b="1"/>
          </a:p>
        </p:txBody>
      </p:sp>
      <p:pic>
        <p:nvPicPr>
          <p:cNvPr id="937" name="Google Shape;937;p48"/>
          <p:cNvPicPr preferRelativeResize="0"/>
          <p:nvPr/>
        </p:nvPicPr>
        <p:blipFill rotWithShape="1">
          <a:blip r:embed="rId5">
            <a:alphaModFix/>
          </a:blip>
          <a:srcRect b="0" l="0" r="0" t="0"/>
          <a:stretch/>
        </p:blipFill>
        <p:spPr>
          <a:xfrm>
            <a:off x="720000" y="816875"/>
            <a:ext cx="7568801" cy="3734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1" name="Shape 941"/>
        <p:cNvGrpSpPr/>
        <p:nvPr/>
      </p:nvGrpSpPr>
      <p:grpSpPr>
        <a:xfrm>
          <a:off x="0" y="0"/>
          <a:ext cx="0" cy="0"/>
          <a:chOff x="0" y="0"/>
          <a:chExt cx="0" cy="0"/>
        </a:xfrm>
      </p:grpSpPr>
      <p:sp>
        <p:nvSpPr>
          <p:cNvPr id="942" name="Google Shape;942;p4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43" name="Google Shape;943;p4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44" name="Google Shape;944;p49"/>
          <p:cNvPicPr preferRelativeResize="0"/>
          <p:nvPr/>
        </p:nvPicPr>
        <p:blipFill rotWithShape="1">
          <a:blip r:embed="rId3">
            <a:alphaModFix/>
          </a:blip>
          <a:srcRect b="0" l="0" r="0" t="0"/>
          <a:stretch/>
        </p:blipFill>
        <p:spPr>
          <a:xfrm>
            <a:off x="8583454" y="4642113"/>
            <a:ext cx="347729" cy="447676"/>
          </a:xfrm>
          <a:prstGeom prst="rect">
            <a:avLst/>
          </a:prstGeom>
          <a:noFill/>
          <a:ln>
            <a:noFill/>
          </a:ln>
        </p:spPr>
      </p:pic>
      <p:pic>
        <p:nvPicPr>
          <p:cNvPr descr="Formal_Marshall_GoldOnCard_NoBG.eps" id="945" name="Google Shape;945;p49"/>
          <p:cNvPicPr preferRelativeResize="0"/>
          <p:nvPr/>
        </p:nvPicPr>
        <p:blipFill rotWithShape="1">
          <a:blip r:embed="rId4">
            <a:alphaModFix/>
          </a:blip>
          <a:srcRect b="0" l="0" r="0" t="0"/>
          <a:stretch/>
        </p:blipFill>
        <p:spPr>
          <a:xfrm>
            <a:off x="124897" y="4703289"/>
            <a:ext cx="1381476" cy="325315"/>
          </a:xfrm>
          <a:prstGeom prst="rect">
            <a:avLst/>
          </a:prstGeom>
          <a:noFill/>
          <a:ln>
            <a:noFill/>
          </a:ln>
        </p:spPr>
      </p:pic>
      <p:pic>
        <p:nvPicPr>
          <p:cNvPr descr="1-lineWordmark_GoldOnCard_NoBG.eps" id="946" name="Google Shape;946;p49"/>
          <p:cNvPicPr preferRelativeResize="0"/>
          <p:nvPr/>
        </p:nvPicPr>
        <p:blipFill rotWithShape="1">
          <a:blip r:embed="rId5">
            <a:alphaModFix/>
          </a:blip>
          <a:srcRect b="0" l="0" r="0" t="0"/>
          <a:stretch/>
        </p:blipFill>
        <p:spPr>
          <a:xfrm>
            <a:off x="3888703" y="4807898"/>
            <a:ext cx="1366594" cy="116116"/>
          </a:xfrm>
          <a:prstGeom prst="rect">
            <a:avLst/>
          </a:prstGeom>
          <a:noFill/>
          <a:ln>
            <a:noFill/>
          </a:ln>
        </p:spPr>
      </p:pic>
      <p:sp>
        <p:nvSpPr>
          <p:cNvPr id="947" name="Google Shape;947;p49"/>
          <p:cNvSpPr txBox="1"/>
          <p:nvPr/>
        </p:nvSpPr>
        <p:spPr>
          <a:xfrm>
            <a:off x="614425" y="931650"/>
            <a:ext cx="4906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8" name="Google Shape;948;p49"/>
          <p:cNvSpPr txBox="1"/>
          <p:nvPr>
            <p:ph idx="4294967295" type="title"/>
          </p:nvPr>
        </p:nvSpPr>
        <p:spPr>
          <a:xfrm>
            <a:off x="325813" y="212000"/>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Futures Predictors: </a:t>
            </a:r>
            <a:endParaRPr b="1"/>
          </a:p>
        </p:txBody>
      </p:sp>
      <p:pic>
        <p:nvPicPr>
          <p:cNvPr id="949" name="Google Shape;949;p49"/>
          <p:cNvPicPr preferRelativeResize="0"/>
          <p:nvPr/>
        </p:nvPicPr>
        <p:blipFill rotWithShape="1">
          <a:blip r:embed="rId6">
            <a:alphaModFix/>
          </a:blip>
          <a:srcRect b="0" l="0" r="0" t="0"/>
          <a:stretch/>
        </p:blipFill>
        <p:spPr>
          <a:xfrm>
            <a:off x="1856712" y="784700"/>
            <a:ext cx="5429075" cy="374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33" name="Google Shape;433;p5"/>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34" name="Google Shape;434;p5"/>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35" name="Google Shape;435;p5"/>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36" name="Google Shape;436;p5"/>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About the Data</a:t>
            </a:r>
            <a:endParaRPr b="1" sz="3200"/>
          </a:p>
        </p:txBody>
      </p:sp>
      <p:sp>
        <p:nvSpPr>
          <p:cNvPr id="437" name="Google Shape;437;p5"/>
          <p:cNvSpPr txBox="1"/>
          <p:nvPr/>
        </p:nvSpPr>
        <p:spPr>
          <a:xfrm>
            <a:off x="231525" y="2662325"/>
            <a:ext cx="26205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182</a:t>
            </a:r>
            <a:endParaRPr b="0" i="0" sz="18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Original predictors surviving since 2005</a:t>
            </a:r>
            <a:endParaRPr b="0" i="0" sz="1800" u="none" cap="none" strike="noStrike">
              <a:solidFill>
                <a:schemeClr val="dk2"/>
              </a:solidFill>
              <a:latin typeface="Rubik"/>
              <a:ea typeface="Rubik"/>
              <a:cs typeface="Rubik"/>
              <a:sym typeface="Rubik"/>
            </a:endParaRPr>
          </a:p>
        </p:txBody>
      </p:sp>
      <p:sp>
        <p:nvSpPr>
          <p:cNvPr id="438" name="Google Shape;438;p5"/>
          <p:cNvSpPr txBox="1"/>
          <p:nvPr/>
        </p:nvSpPr>
        <p:spPr>
          <a:xfrm>
            <a:off x="509925" y="1280575"/>
            <a:ext cx="2063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783</a:t>
            </a:r>
            <a:endParaRPr b="1" i="0" sz="30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Total predictors</a:t>
            </a:r>
            <a:endParaRPr b="0" i="0" sz="1800" u="none" cap="none" strike="noStrike">
              <a:solidFill>
                <a:schemeClr val="dk2"/>
              </a:solidFill>
              <a:latin typeface="Rubik"/>
              <a:ea typeface="Rubik"/>
              <a:cs typeface="Rubik"/>
              <a:sym typeface="Rubik"/>
            </a:endParaRPr>
          </a:p>
        </p:txBody>
      </p:sp>
      <p:sp>
        <p:nvSpPr>
          <p:cNvPr id="439" name="Google Shape;439;p5"/>
          <p:cNvSpPr txBox="1"/>
          <p:nvPr/>
        </p:nvSpPr>
        <p:spPr>
          <a:xfrm>
            <a:off x="3176425" y="1280575"/>
            <a:ext cx="27915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4,160</a:t>
            </a:r>
            <a:endParaRPr b="1" i="0" sz="30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Recorded trading dates (2005-2021) </a:t>
            </a:r>
            <a:endParaRPr b="0" i="0" sz="1800" u="none" cap="none" strike="noStrike">
              <a:solidFill>
                <a:schemeClr val="dk2"/>
              </a:solidFill>
              <a:latin typeface="Rubik"/>
              <a:ea typeface="Rubik"/>
              <a:cs typeface="Rubik"/>
              <a:sym typeface="Rubik"/>
            </a:endParaRPr>
          </a:p>
        </p:txBody>
      </p:sp>
      <p:sp>
        <p:nvSpPr>
          <p:cNvPr id="440" name="Google Shape;440;p5"/>
          <p:cNvSpPr txBox="1"/>
          <p:nvPr/>
        </p:nvSpPr>
        <p:spPr>
          <a:xfrm>
            <a:off x="3176425" y="2662325"/>
            <a:ext cx="27915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881</a:t>
            </a:r>
            <a:endParaRPr b="1" i="0" sz="30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Rolling dates used to build/test daily models</a:t>
            </a:r>
            <a:endParaRPr b="0" i="0" sz="1800" u="none" cap="none" strike="noStrike">
              <a:solidFill>
                <a:schemeClr val="dk2"/>
              </a:solidFill>
              <a:latin typeface="Rubik"/>
              <a:ea typeface="Rubik"/>
              <a:cs typeface="Rubik"/>
              <a:sym typeface="Rubik"/>
            </a:endParaRPr>
          </a:p>
        </p:txBody>
      </p:sp>
      <p:sp>
        <p:nvSpPr>
          <p:cNvPr id="441" name="Google Shape;441;p5"/>
          <p:cNvSpPr txBox="1"/>
          <p:nvPr/>
        </p:nvSpPr>
        <p:spPr>
          <a:xfrm>
            <a:off x="6119475" y="2104175"/>
            <a:ext cx="27915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Rubik"/>
                <a:ea typeface="Rubik"/>
                <a:cs typeface="Rubik"/>
                <a:sym typeface="Rubik"/>
              </a:rPr>
              <a:t>To predict</a:t>
            </a:r>
            <a:endParaRPr b="1" i="0" sz="30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Realized Volatility </a:t>
            </a:r>
            <a:endParaRPr b="0" i="0" sz="18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ubik"/>
                <a:ea typeface="Rubik"/>
                <a:cs typeface="Rubik"/>
                <a:sym typeface="Rubik"/>
              </a:rPr>
              <a:t>22 Days Later</a:t>
            </a:r>
            <a:endParaRPr b="1" i="0" sz="3000" u="none" cap="none" strike="noStrike">
              <a:solidFill>
                <a:schemeClr val="dk2"/>
              </a:solidFill>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3" name="Shape 953"/>
        <p:cNvGrpSpPr/>
        <p:nvPr/>
      </p:nvGrpSpPr>
      <p:grpSpPr>
        <a:xfrm>
          <a:off x="0" y="0"/>
          <a:ext cx="0" cy="0"/>
          <a:chOff x="0" y="0"/>
          <a:chExt cx="0" cy="0"/>
        </a:xfrm>
      </p:grpSpPr>
      <p:sp>
        <p:nvSpPr>
          <p:cNvPr id="954" name="Google Shape;954;p50"/>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955" name="Google Shape;955;p50"/>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56" name="Google Shape;956;p50"/>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57" name="Google Shape;957;p50"/>
          <p:cNvSpPr txBox="1"/>
          <p:nvPr>
            <p:ph idx="4294967295" type="title"/>
          </p:nvPr>
        </p:nvSpPr>
        <p:spPr>
          <a:xfrm>
            <a:off x="711493" y="287150"/>
            <a:ext cx="7836300" cy="5193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t/>
            </a:r>
            <a:endParaRPr/>
          </a:p>
          <a:p>
            <a:pPr indent="0" lvl="0" marL="0" rtl="0" algn="l">
              <a:lnSpc>
                <a:spcPct val="100000"/>
              </a:lnSpc>
              <a:spcBef>
                <a:spcPts val="0"/>
              </a:spcBef>
              <a:spcAft>
                <a:spcPts val="0"/>
              </a:spcAft>
              <a:buSzPts val="3300"/>
              <a:buNone/>
            </a:pPr>
            <a:r>
              <a:rPr b="1" lang="en"/>
              <a:t>Futures Predictors: </a:t>
            </a:r>
            <a:endParaRPr b="1"/>
          </a:p>
          <a:p>
            <a:pPr indent="0" lvl="0" marL="0" rtl="0" algn="ctr">
              <a:lnSpc>
                <a:spcPct val="100000"/>
              </a:lnSpc>
              <a:spcBef>
                <a:spcPts val="0"/>
              </a:spcBef>
              <a:spcAft>
                <a:spcPts val="0"/>
              </a:spcAft>
              <a:buSzPts val="3300"/>
              <a:buNone/>
            </a:pPr>
            <a:r>
              <a:t/>
            </a:r>
            <a:endParaRPr/>
          </a:p>
        </p:txBody>
      </p:sp>
      <p:pic>
        <p:nvPicPr>
          <p:cNvPr id="958" name="Google Shape;958;p50"/>
          <p:cNvPicPr preferRelativeResize="0"/>
          <p:nvPr/>
        </p:nvPicPr>
        <p:blipFill rotWithShape="1">
          <a:blip r:embed="rId5">
            <a:alphaModFix/>
          </a:blip>
          <a:srcRect b="0" l="0" r="0" t="0"/>
          <a:stretch/>
        </p:blipFill>
        <p:spPr>
          <a:xfrm>
            <a:off x="596213" y="806414"/>
            <a:ext cx="7480544" cy="34644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sp>
        <p:nvSpPr>
          <p:cNvPr id="963" name="Google Shape;963;p51"/>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964" name="Google Shape;964;p51"/>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65" name="Google Shape;965;p51"/>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66" name="Google Shape;966;p51"/>
          <p:cNvSpPr txBox="1"/>
          <p:nvPr>
            <p:ph idx="4294967295" type="title"/>
          </p:nvPr>
        </p:nvSpPr>
        <p:spPr>
          <a:xfrm>
            <a:off x="666150" y="370975"/>
            <a:ext cx="7811700" cy="519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a:p>
          <a:p>
            <a:pPr indent="0" lvl="0" marL="0" rtl="0" algn="l">
              <a:lnSpc>
                <a:spcPct val="100000"/>
              </a:lnSpc>
              <a:spcBef>
                <a:spcPts val="0"/>
              </a:spcBef>
              <a:spcAft>
                <a:spcPts val="0"/>
              </a:spcAft>
              <a:buSzPts val="3300"/>
              <a:buNone/>
            </a:pPr>
            <a:r>
              <a:rPr b="1" lang="en"/>
              <a:t>BofA Predictors: Fairly Correlated</a:t>
            </a:r>
            <a:endParaRPr b="1"/>
          </a:p>
          <a:p>
            <a:pPr indent="0" lvl="0" marL="0" rtl="0" algn="ctr">
              <a:lnSpc>
                <a:spcPct val="100000"/>
              </a:lnSpc>
              <a:spcBef>
                <a:spcPts val="0"/>
              </a:spcBef>
              <a:spcAft>
                <a:spcPts val="0"/>
              </a:spcAft>
              <a:buSzPts val="3300"/>
              <a:buNone/>
            </a:pPr>
            <a:r>
              <a:t/>
            </a:r>
            <a:endParaRPr/>
          </a:p>
        </p:txBody>
      </p:sp>
      <p:pic>
        <p:nvPicPr>
          <p:cNvPr id="967" name="Google Shape;967;p51"/>
          <p:cNvPicPr preferRelativeResize="0"/>
          <p:nvPr/>
        </p:nvPicPr>
        <p:blipFill rotWithShape="1">
          <a:blip r:embed="rId5">
            <a:alphaModFix/>
          </a:blip>
          <a:srcRect b="0" l="0" r="0" t="0"/>
          <a:stretch/>
        </p:blipFill>
        <p:spPr>
          <a:xfrm>
            <a:off x="1833138" y="889959"/>
            <a:ext cx="4893245" cy="34625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52"/>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973" name="Google Shape;973;p52"/>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74" name="Google Shape;974;p52"/>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75" name="Google Shape;975;p52"/>
          <p:cNvSpPr txBox="1"/>
          <p:nvPr>
            <p:ph idx="4294967295" type="title"/>
          </p:nvPr>
        </p:nvSpPr>
        <p:spPr>
          <a:xfrm>
            <a:off x="738600" y="247525"/>
            <a:ext cx="7666800" cy="528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BofA Predictors: Fairly Correlated:</a:t>
            </a:r>
            <a:endParaRPr b="1"/>
          </a:p>
        </p:txBody>
      </p:sp>
      <p:pic>
        <p:nvPicPr>
          <p:cNvPr id="976" name="Google Shape;976;p52"/>
          <p:cNvPicPr preferRelativeResize="0"/>
          <p:nvPr/>
        </p:nvPicPr>
        <p:blipFill rotWithShape="1">
          <a:blip r:embed="rId5">
            <a:alphaModFix/>
          </a:blip>
          <a:srcRect b="0" l="0" r="0" t="0"/>
          <a:stretch/>
        </p:blipFill>
        <p:spPr>
          <a:xfrm>
            <a:off x="989563" y="776523"/>
            <a:ext cx="6684224" cy="35294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0" name="Shape 980"/>
        <p:cNvGrpSpPr/>
        <p:nvPr/>
      </p:nvGrpSpPr>
      <p:grpSpPr>
        <a:xfrm>
          <a:off x="0" y="0"/>
          <a:ext cx="0" cy="0"/>
          <a:chOff x="0" y="0"/>
          <a:chExt cx="0" cy="0"/>
        </a:xfrm>
      </p:grpSpPr>
      <p:sp>
        <p:nvSpPr>
          <p:cNvPr id="981" name="Google Shape;981;p53"/>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82" name="Google Shape;982;p53"/>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83" name="Google Shape;983;p53"/>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84" name="Google Shape;984;p53"/>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85" name="Google Shape;985;p53"/>
          <p:cNvSpPr txBox="1"/>
          <p:nvPr>
            <p:ph idx="4294967295" type="title"/>
          </p:nvPr>
        </p:nvSpPr>
        <p:spPr>
          <a:xfrm>
            <a:off x="660900" y="232625"/>
            <a:ext cx="7822200" cy="548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a:p>
          <a:p>
            <a:pPr indent="0" lvl="0" marL="0" rtl="0" algn="l">
              <a:lnSpc>
                <a:spcPct val="100000"/>
              </a:lnSpc>
              <a:spcBef>
                <a:spcPts val="0"/>
              </a:spcBef>
              <a:spcAft>
                <a:spcPts val="0"/>
              </a:spcAft>
              <a:buSzPts val="3300"/>
              <a:buNone/>
            </a:pPr>
            <a:r>
              <a:rPr b="1" lang="en"/>
              <a:t>SPX Predictors: </a:t>
            </a:r>
            <a:endParaRPr b="1"/>
          </a:p>
          <a:p>
            <a:pPr indent="0" lvl="0" marL="0" rtl="0" algn="ctr">
              <a:lnSpc>
                <a:spcPct val="100000"/>
              </a:lnSpc>
              <a:spcBef>
                <a:spcPts val="0"/>
              </a:spcBef>
              <a:spcAft>
                <a:spcPts val="0"/>
              </a:spcAft>
              <a:buSzPts val="3300"/>
              <a:buNone/>
            </a:pPr>
            <a:r>
              <a:t/>
            </a:r>
            <a:endParaRPr/>
          </a:p>
        </p:txBody>
      </p:sp>
      <p:pic>
        <p:nvPicPr>
          <p:cNvPr id="986" name="Google Shape;986;p53"/>
          <p:cNvPicPr preferRelativeResize="0"/>
          <p:nvPr/>
        </p:nvPicPr>
        <p:blipFill rotWithShape="1">
          <a:blip r:embed="rId5">
            <a:alphaModFix/>
          </a:blip>
          <a:srcRect b="0" l="0" r="0" t="0"/>
          <a:stretch/>
        </p:blipFill>
        <p:spPr>
          <a:xfrm>
            <a:off x="1119468" y="780689"/>
            <a:ext cx="6319624" cy="36566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0" name="Shape 990"/>
        <p:cNvGrpSpPr/>
        <p:nvPr/>
      </p:nvGrpSpPr>
      <p:grpSpPr>
        <a:xfrm>
          <a:off x="0" y="0"/>
          <a:ext cx="0" cy="0"/>
          <a:chOff x="0" y="0"/>
          <a:chExt cx="0" cy="0"/>
        </a:xfrm>
      </p:grpSpPr>
      <p:sp>
        <p:nvSpPr>
          <p:cNvPr id="991" name="Google Shape;991;p54"/>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92" name="Google Shape;992;p54"/>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993" name="Google Shape;993;p54"/>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994" name="Google Shape;994;p54"/>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995" name="Google Shape;995;p54"/>
          <p:cNvSpPr txBox="1"/>
          <p:nvPr>
            <p:ph idx="4294967295" type="title"/>
          </p:nvPr>
        </p:nvSpPr>
        <p:spPr>
          <a:xfrm>
            <a:off x="779700" y="289875"/>
            <a:ext cx="7584600" cy="519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a:p>
          <a:p>
            <a:pPr indent="0" lvl="0" marL="0" rtl="0" algn="l">
              <a:lnSpc>
                <a:spcPct val="100000"/>
              </a:lnSpc>
              <a:spcBef>
                <a:spcPts val="0"/>
              </a:spcBef>
              <a:spcAft>
                <a:spcPts val="0"/>
              </a:spcAft>
              <a:buSzPts val="3300"/>
              <a:buNone/>
            </a:pPr>
            <a:r>
              <a:rPr b="1" lang="en"/>
              <a:t>MSCI Predictors: </a:t>
            </a:r>
            <a:endParaRPr b="1"/>
          </a:p>
          <a:p>
            <a:pPr indent="0" lvl="0" marL="0" rtl="0" algn="ctr">
              <a:lnSpc>
                <a:spcPct val="100000"/>
              </a:lnSpc>
              <a:spcBef>
                <a:spcPts val="0"/>
              </a:spcBef>
              <a:spcAft>
                <a:spcPts val="0"/>
              </a:spcAft>
              <a:buSzPts val="3300"/>
              <a:buNone/>
            </a:pPr>
            <a:r>
              <a:t/>
            </a:r>
            <a:endParaRPr/>
          </a:p>
        </p:txBody>
      </p:sp>
      <p:pic>
        <p:nvPicPr>
          <p:cNvPr id="996" name="Google Shape;996;p54"/>
          <p:cNvPicPr preferRelativeResize="0"/>
          <p:nvPr/>
        </p:nvPicPr>
        <p:blipFill rotWithShape="1">
          <a:blip r:embed="rId5">
            <a:alphaModFix/>
          </a:blip>
          <a:srcRect b="0" l="0" r="0" t="0"/>
          <a:stretch/>
        </p:blipFill>
        <p:spPr>
          <a:xfrm>
            <a:off x="1025476" y="808784"/>
            <a:ext cx="6525488" cy="34620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0" name="Shape 1000"/>
        <p:cNvGrpSpPr/>
        <p:nvPr/>
      </p:nvGrpSpPr>
      <p:grpSpPr>
        <a:xfrm>
          <a:off x="0" y="0"/>
          <a:ext cx="0" cy="0"/>
          <a:chOff x="0" y="0"/>
          <a:chExt cx="0" cy="0"/>
        </a:xfrm>
      </p:grpSpPr>
      <p:sp>
        <p:nvSpPr>
          <p:cNvPr id="1001" name="Google Shape;1001;p55"/>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1002" name="Google Shape;1002;p55"/>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1003" name="Google Shape;1003;p55"/>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1004" name="Google Shape;1004;p55"/>
          <p:cNvSpPr txBox="1"/>
          <p:nvPr>
            <p:ph idx="4294967295" type="title"/>
          </p:nvPr>
        </p:nvSpPr>
        <p:spPr>
          <a:xfrm>
            <a:off x="544050" y="224050"/>
            <a:ext cx="7155600" cy="522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a:p>
          <a:p>
            <a:pPr indent="0" lvl="0" marL="0" rtl="0" algn="l">
              <a:lnSpc>
                <a:spcPct val="100000"/>
              </a:lnSpc>
              <a:spcBef>
                <a:spcPts val="0"/>
              </a:spcBef>
              <a:spcAft>
                <a:spcPts val="0"/>
              </a:spcAft>
              <a:buSzPts val="3300"/>
              <a:buNone/>
            </a:pPr>
            <a:r>
              <a:rPr b="1" lang="en"/>
              <a:t>3M Predictors</a:t>
            </a:r>
            <a:endParaRPr b="1"/>
          </a:p>
          <a:p>
            <a:pPr indent="0" lvl="0" marL="0" rtl="0" algn="ctr">
              <a:lnSpc>
                <a:spcPct val="100000"/>
              </a:lnSpc>
              <a:spcBef>
                <a:spcPts val="0"/>
              </a:spcBef>
              <a:spcAft>
                <a:spcPts val="0"/>
              </a:spcAft>
              <a:buSzPts val="3300"/>
              <a:buNone/>
            </a:pPr>
            <a:r>
              <a:t/>
            </a:r>
            <a:endParaRPr/>
          </a:p>
        </p:txBody>
      </p:sp>
      <p:pic>
        <p:nvPicPr>
          <p:cNvPr id="1005" name="Google Shape;1005;p55"/>
          <p:cNvPicPr preferRelativeResize="0"/>
          <p:nvPr/>
        </p:nvPicPr>
        <p:blipFill rotWithShape="1">
          <a:blip r:embed="rId5">
            <a:alphaModFix/>
          </a:blip>
          <a:srcRect b="0" l="0" r="0" t="0"/>
          <a:stretch/>
        </p:blipFill>
        <p:spPr>
          <a:xfrm>
            <a:off x="731303" y="746257"/>
            <a:ext cx="6781213" cy="3484093"/>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9" name="Shape 1009"/>
        <p:cNvGrpSpPr/>
        <p:nvPr/>
      </p:nvGrpSpPr>
      <p:grpSpPr>
        <a:xfrm>
          <a:off x="0" y="0"/>
          <a:ext cx="0" cy="0"/>
          <a:chOff x="0" y="0"/>
          <a:chExt cx="0" cy="0"/>
        </a:xfrm>
      </p:grpSpPr>
      <p:sp>
        <p:nvSpPr>
          <p:cNvPr id="1010" name="Google Shape;1010;p5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1" name="Google Shape;1011;p56"/>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1012" name="Google Shape;1012;p56"/>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1013" name="Google Shape;1013;p56"/>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1014" name="Google Shape;1014;p56"/>
          <p:cNvSpPr txBox="1"/>
          <p:nvPr>
            <p:ph idx="4294967295" type="title"/>
          </p:nvPr>
        </p:nvSpPr>
        <p:spPr>
          <a:xfrm>
            <a:off x="565750" y="385875"/>
            <a:ext cx="7206000" cy="498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t/>
            </a:r>
            <a:endParaRPr b="1"/>
          </a:p>
          <a:p>
            <a:pPr indent="0" lvl="0" marL="0" rtl="0" algn="l">
              <a:lnSpc>
                <a:spcPct val="100000"/>
              </a:lnSpc>
              <a:spcBef>
                <a:spcPts val="0"/>
              </a:spcBef>
              <a:spcAft>
                <a:spcPts val="0"/>
              </a:spcAft>
              <a:buSzPts val="3300"/>
              <a:buNone/>
            </a:pPr>
            <a:r>
              <a:rPr b="1" lang="en"/>
              <a:t>US Swap Spread Predictors: </a:t>
            </a:r>
            <a:endParaRPr b="1"/>
          </a:p>
          <a:p>
            <a:pPr indent="0" lvl="0" marL="0" rtl="0" algn="ctr">
              <a:lnSpc>
                <a:spcPct val="100000"/>
              </a:lnSpc>
              <a:spcBef>
                <a:spcPts val="0"/>
              </a:spcBef>
              <a:spcAft>
                <a:spcPts val="0"/>
              </a:spcAft>
              <a:buSzPts val="3300"/>
              <a:buNone/>
            </a:pPr>
            <a:r>
              <a:t/>
            </a:r>
            <a:endParaRPr/>
          </a:p>
        </p:txBody>
      </p:sp>
      <p:pic>
        <p:nvPicPr>
          <p:cNvPr id="1015" name="Google Shape;1015;p56"/>
          <p:cNvPicPr preferRelativeResize="0"/>
          <p:nvPr/>
        </p:nvPicPr>
        <p:blipFill rotWithShape="1">
          <a:blip r:embed="rId5">
            <a:alphaModFix/>
          </a:blip>
          <a:srcRect b="0" l="0" r="0" t="0"/>
          <a:stretch/>
        </p:blipFill>
        <p:spPr>
          <a:xfrm>
            <a:off x="843545" y="884760"/>
            <a:ext cx="6111227" cy="33284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9" name="Shape 1019"/>
        <p:cNvGrpSpPr/>
        <p:nvPr/>
      </p:nvGrpSpPr>
      <p:grpSpPr>
        <a:xfrm>
          <a:off x="0" y="0"/>
          <a:ext cx="0" cy="0"/>
          <a:chOff x="0" y="0"/>
          <a:chExt cx="0" cy="0"/>
        </a:xfrm>
      </p:grpSpPr>
      <p:sp>
        <p:nvSpPr>
          <p:cNvPr id="1020" name="Google Shape;1020;p5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21" name="Google Shape;1021;p5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1022" name="Google Shape;1022;p57"/>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1023" name="Google Shape;1023;p57"/>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1024" name="Google Shape;1024;p57"/>
          <p:cNvSpPr txBox="1"/>
          <p:nvPr>
            <p:ph idx="4294967295" type="title"/>
          </p:nvPr>
        </p:nvSpPr>
        <p:spPr>
          <a:xfrm>
            <a:off x="664900" y="215400"/>
            <a:ext cx="83271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a:t>Macro Predictors: </a:t>
            </a:r>
            <a:endParaRPr b="1"/>
          </a:p>
        </p:txBody>
      </p:sp>
      <p:pic>
        <p:nvPicPr>
          <p:cNvPr id="1025" name="Google Shape;1025;p57"/>
          <p:cNvPicPr preferRelativeResize="0"/>
          <p:nvPr/>
        </p:nvPicPr>
        <p:blipFill rotWithShape="1">
          <a:blip r:embed="rId5">
            <a:alphaModFix/>
          </a:blip>
          <a:srcRect b="0" l="0" r="0" t="0"/>
          <a:stretch/>
        </p:blipFill>
        <p:spPr>
          <a:xfrm>
            <a:off x="2016725" y="730275"/>
            <a:ext cx="5110554"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5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1" name="Google Shape;1031;p5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1032" name="Google Shape;1032;p58"/>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1033" name="Google Shape;1033;p58"/>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1034" name="Google Shape;1034;p58"/>
          <p:cNvSpPr txBox="1"/>
          <p:nvPr>
            <p:ph idx="4294967295" type="title"/>
          </p:nvPr>
        </p:nvSpPr>
        <p:spPr>
          <a:xfrm>
            <a:off x="408450" y="140525"/>
            <a:ext cx="8327100" cy="572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a:t>  NIKKEI Predictors: </a:t>
            </a:r>
            <a:endParaRPr b="1"/>
          </a:p>
          <a:p>
            <a:pPr indent="0" lvl="0" marL="0" rtl="0" algn="ctr">
              <a:lnSpc>
                <a:spcPct val="100000"/>
              </a:lnSpc>
              <a:spcBef>
                <a:spcPts val="0"/>
              </a:spcBef>
              <a:spcAft>
                <a:spcPts val="0"/>
              </a:spcAft>
              <a:buSzPct val="111111"/>
              <a:buNone/>
            </a:pPr>
            <a:r>
              <a:t/>
            </a:r>
            <a:endParaRPr b="1"/>
          </a:p>
        </p:txBody>
      </p:sp>
      <p:pic>
        <p:nvPicPr>
          <p:cNvPr id="1035" name="Google Shape;1035;p58"/>
          <p:cNvPicPr preferRelativeResize="0"/>
          <p:nvPr/>
        </p:nvPicPr>
        <p:blipFill rotWithShape="1">
          <a:blip r:embed="rId5">
            <a:alphaModFix/>
          </a:blip>
          <a:srcRect b="0" l="0" r="0" t="0"/>
          <a:stretch/>
        </p:blipFill>
        <p:spPr>
          <a:xfrm>
            <a:off x="991574" y="777337"/>
            <a:ext cx="6440676" cy="35888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9" name="Shape 1039"/>
        <p:cNvGrpSpPr/>
        <p:nvPr/>
      </p:nvGrpSpPr>
      <p:grpSpPr>
        <a:xfrm>
          <a:off x="0" y="0"/>
          <a:ext cx="0" cy="0"/>
          <a:chOff x="0" y="0"/>
          <a:chExt cx="0" cy="0"/>
        </a:xfrm>
      </p:grpSpPr>
      <p:sp>
        <p:nvSpPr>
          <p:cNvPr id="1040" name="Google Shape;1040;p5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41" name="Google Shape;1041;p5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1042" name="Google Shape;1042;p59"/>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1043" name="Google Shape;1043;p59"/>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1044" name="Google Shape;1044;p59"/>
          <p:cNvSpPr txBox="1"/>
          <p:nvPr>
            <p:ph idx="4294967295"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b="1" lang="en"/>
              <a:t>About the Data</a:t>
            </a:r>
            <a:endParaRPr b="1"/>
          </a:p>
        </p:txBody>
      </p:sp>
      <p:pic>
        <p:nvPicPr>
          <p:cNvPr id="1045" name="Google Shape;1045;p59"/>
          <p:cNvPicPr preferRelativeResize="0"/>
          <p:nvPr/>
        </p:nvPicPr>
        <p:blipFill rotWithShape="1">
          <a:blip r:embed="rId5">
            <a:alphaModFix/>
          </a:blip>
          <a:srcRect b="0" l="0" r="0" t="0"/>
          <a:stretch/>
        </p:blipFill>
        <p:spPr>
          <a:xfrm>
            <a:off x="523723" y="1167400"/>
            <a:ext cx="4221704" cy="3154680"/>
          </a:xfrm>
          <a:prstGeom prst="rect">
            <a:avLst/>
          </a:prstGeom>
          <a:noFill/>
          <a:ln cap="flat" cmpd="sng" w="9525">
            <a:solidFill>
              <a:schemeClr val="accent6"/>
            </a:solidFill>
            <a:prstDash val="solid"/>
            <a:round/>
            <a:headEnd len="sm" w="sm" type="none"/>
            <a:tailEnd len="sm" w="sm" type="none"/>
          </a:ln>
        </p:spPr>
      </p:pic>
      <p:pic>
        <p:nvPicPr>
          <p:cNvPr id="1046" name="Google Shape;1046;p59"/>
          <p:cNvPicPr preferRelativeResize="0"/>
          <p:nvPr/>
        </p:nvPicPr>
        <p:blipFill rotWithShape="1">
          <a:blip r:embed="rId6">
            <a:alphaModFix/>
          </a:blip>
          <a:srcRect b="0" l="0" r="0" t="0"/>
          <a:stretch/>
        </p:blipFill>
        <p:spPr>
          <a:xfrm>
            <a:off x="4915075" y="1167388"/>
            <a:ext cx="3971185" cy="315468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Regular Use Shield_GoldOnWhite_NoBG.eps" id="447" name="Google Shape;447;p6"/>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48" name="Google Shape;448;p6"/>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49" name="Google Shape;449;p6"/>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Predictors Evolved Over Time</a:t>
            </a:r>
            <a:endParaRPr b="1" sz="3200"/>
          </a:p>
        </p:txBody>
      </p:sp>
      <p:pic>
        <p:nvPicPr>
          <p:cNvPr id="450" name="Google Shape;450;p6"/>
          <p:cNvPicPr preferRelativeResize="0"/>
          <p:nvPr/>
        </p:nvPicPr>
        <p:blipFill rotWithShape="1">
          <a:blip r:embed="rId5">
            <a:alphaModFix/>
          </a:blip>
          <a:srcRect b="0" l="0" r="0" t="0"/>
          <a:stretch/>
        </p:blipFill>
        <p:spPr>
          <a:xfrm>
            <a:off x="604351" y="674763"/>
            <a:ext cx="7935301" cy="3793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0"/>
          <p:cNvSpPr/>
          <p:nvPr/>
        </p:nvSpPr>
        <p:spPr>
          <a:xfrm>
            <a:off x="0" y="20538"/>
            <a:ext cx="9144000" cy="51024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52" name="Google Shape;1052;p60"/>
          <p:cNvSpPr txBox="1"/>
          <p:nvPr/>
        </p:nvSpPr>
        <p:spPr>
          <a:xfrm>
            <a:off x="554850" y="1551475"/>
            <a:ext cx="8034300" cy="1650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Times New Roman"/>
                <a:ea typeface="Times New Roman"/>
                <a:cs typeface="Times New Roman"/>
                <a:sym typeface="Times New Roman"/>
              </a:rPr>
              <a:t>Thank you!</a:t>
            </a:r>
            <a:endParaRPr b="1" i="0" sz="40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sp>
        <p:nvSpPr>
          <p:cNvPr id="1053" name="Google Shape;1053;p60"/>
          <p:cNvSpPr/>
          <p:nvPr/>
        </p:nvSpPr>
        <p:spPr>
          <a:xfrm flipH="1" rot="10800000">
            <a:off x="0" y="4333875"/>
            <a:ext cx="91440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1054" name="Google Shape;1054;p60"/>
          <p:cNvPicPr preferRelativeResize="0"/>
          <p:nvPr/>
        </p:nvPicPr>
        <p:blipFill rotWithShape="1">
          <a:blip r:embed="rId3">
            <a:alphaModFix/>
          </a:blip>
          <a:srcRect b="0" l="0" r="0" t="0"/>
          <a:stretch/>
        </p:blipFill>
        <p:spPr>
          <a:xfrm>
            <a:off x="8608093" y="152888"/>
            <a:ext cx="347729" cy="447676"/>
          </a:xfrm>
          <a:prstGeom prst="rect">
            <a:avLst/>
          </a:prstGeom>
          <a:noFill/>
          <a:ln>
            <a:noFill/>
          </a:ln>
        </p:spPr>
      </p:pic>
      <p:pic>
        <p:nvPicPr>
          <p:cNvPr descr="1-lineWordmark_GoldOnCard_NoBG.eps" id="1055" name="Google Shape;1055;p60"/>
          <p:cNvPicPr preferRelativeResize="0"/>
          <p:nvPr/>
        </p:nvPicPr>
        <p:blipFill rotWithShape="1">
          <a:blip r:embed="rId4">
            <a:alphaModFix/>
          </a:blip>
          <a:srcRect b="0" l="0" r="0" t="0"/>
          <a:stretch/>
        </p:blipFill>
        <p:spPr>
          <a:xfrm>
            <a:off x="7589228" y="4843348"/>
            <a:ext cx="1366594" cy="116116"/>
          </a:xfrm>
          <a:prstGeom prst="rect">
            <a:avLst/>
          </a:prstGeom>
          <a:noFill/>
          <a:ln>
            <a:noFill/>
          </a:ln>
        </p:spPr>
      </p:pic>
      <p:pic>
        <p:nvPicPr>
          <p:cNvPr descr="Formal_Marshall_GoldOnCard_NoBG.eps" id="1056" name="Google Shape;1056;p60"/>
          <p:cNvPicPr preferRelativeResize="0"/>
          <p:nvPr/>
        </p:nvPicPr>
        <p:blipFill rotWithShape="1">
          <a:blip r:embed="rId5">
            <a:alphaModFix/>
          </a:blip>
          <a:srcRect b="0" l="0" r="0" t="0"/>
          <a:stretch/>
        </p:blipFill>
        <p:spPr>
          <a:xfrm>
            <a:off x="235948" y="4603872"/>
            <a:ext cx="1381476" cy="325315"/>
          </a:xfrm>
          <a:prstGeom prst="rect">
            <a:avLst/>
          </a:prstGeom>
          <a:noFill/>
          <a:ln>
            <a:noFill/>
          </a:ln>
        </p:spPr>
      </p:pic>
      <p:sp>
        <p:nvSpPr>
          <p:cNvPr id="1057" name="Google Shape;1057;p60"/>
          <p:cNvSpPr txBox="1"/>
          <p:nvPr>
            <p:ph idx="12" type="sldNum"/>
          </p:nvPr>
        </p:nvSpPr>
        <p:spPr>
          <a:xfrm>
            <a:off x="7010400" y="4059963"/>
            <a:ext cx="21336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6" name="Google Shape;456;p7"/>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57" name="Google Shape;457;p7"/>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58" name="Google Shape;458;p7"/>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59" name="Google Shape;459;p7"/>
          <p:cNvSpPr txBox="1"/>
          <p:nvPr/>
        </p:nvSpPr>
        <p:spPr>
          <a:xfrm>
            <a:off x="1948050" y="3908713"/>
            <a:ext cx="524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980000"/>
                </a:solidFill>
                <a:latin typeface="Rubik"/>
                <a:ea typeface="Rubik"/>
                <a:cs typeface="Rubik"/>
                <a:sym typeface="Rubik"/>
              </a:rPr>
              <a:t>They were </a:t>
            </a:r>
            <a:r>
              <a:rPr b="1" i="0" lang="en" sz="1800" u="none" cap="none" strike="noStrike">
                <a:solidFill>
                  <a:srgbClr val="980000"/>
                </a:solidFill>
                <a:latin typeface="Rubik"/>
                <a:ea typeface="Rubik"/>
                <a:cs typeface="Rubik"/>
                <a:sym typeface="Rubik"/>
              </a:rPr>
              <a:t>constant (NAN correlation)</a:t>
            </a:r>
            <a:r>
              <a:rPr b="0" i="0" lang="en" sz="1800" u="none" cap="none" strike="noStrike">
                <a:solidFill>
                  <a:srgbClr val="980000"/>
                </a:solidFill>
                <a:latin typeface="Rubik"/>
                <a:ea typeface="Rubik"/>
                <a:cs typeface="Rubik"/>
                <a:sym typeface="Rubik"/>
              </a:rPr>
              <a:t> </a:t>
            </a:r>
            <a:endParaRPr b="1" i="0" sz="600" u="none" cap="none" strike="noStrike">
              <a:solidFill>
                <a:srgbClr val="980000"/>
              </a:solidFill>
              <a:latin typeface="Rubik"/>
              <a:ea typeface="Rubik"/>
              <a:cs typeface="Rubik"/>
              <a:sym typeface="Rubik"/>
            </a:endParaRPr>
          </a:p>
        </p:txBody>
      </p:sp>
      <p:sp>
        <p:nvSpPr>
          <p:cNvPr id="460" name="Google Shape;460;p7"/>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Why Were Predictors Dropped?</a:t>
            </a:r>
            <a:endParaRPr b="1" sz="3200"/>
          </a:p>
        </p:txBody>
      </p:sp>
      <p:pic>
        <p:nvPicPr>
          <p:cNvPr id="461" name="Google Shape;461;p7"/>
          <p:cNvPicPr preferRelativeResize="0"/>
          <p:nvPr/>
        </p:nvPicPr>
        <p:blipFill rotWithShape="1">
          <a:blip r:embed="rId5">
            <a:alphaModFix/>
          </a:blip>
          <a:srcRect b="0" l="0" r="0" t="0"/>
          <a:stretch/>
        </p:blipFill>
        <p:spPr>
          <a:xfrm>
            <a:off x="155150" y="691675"/>
            <a:ext cx="4340650" cy="3154538"/>
          </a:xfrm>
          <a:prstGeom prst="rect">
            <a:avLst/>
          </a:prstGeom>
          <a:noFill/>
          <a:ln>
            <a:noFill/>
          </a:ln>
        </p:spPr>
      </p:pic>
      <p:pic>
        <p:nvPicPr>
          <p:cNvPr id="462" name="Google Shape;462;p7"/>
          <p:cNvPicPr preferRelativeResize="0"/>
          <p:nvPr/>
        </p:nvPicPr>
        <p:blipFill rotWithShape="1">
          <a:blip r:embed="rId6">
            <a:alphaModFix/>
          </a:blip>
          <a:srcRect b="0" l="0" r="0" t="0"/>
          <a:stretch/>
        </p:blipFill>
        <p:spPr>
          <a:xfrm>
            <a:off x="4495800" y="691600"/>
            <a:ext cx="4473053" cy="31546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8"/>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8" name="Google Shape;468;p8"/>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69" name="Google Shape;469;p8"/>
          <p:cNvPicPr preferRelativeResize="0"/>
          <p:nvPr/>
        </p:nvPicPr>
        <p:blipFill rotWithShape="1">
          <a:blip r:embed="rId3">
            <a:alphaModFix/>
          </a:blip>
          <a:srcRect b="0" l="0" r="0" t="0"/>
          <a:stretch/>
        </p:blipFill>
        <p:spPr>
          <a:xfrm>
            <a:off x="8563079" y="4642113"/>
            <a:ext cx="347729" cy="447676"/>
          </a:xfrm>
          <a:prstGeom prst="rect">
            <a:avLst/>
          </a:prstGeom>
          <a:noFill/>
          <a:ln>
            <a:noFill/>
          </a:ln>
        </p:spPr>
      </p:pic>
      <p:pic>
        <p:nvPicPr>
          <p:cNvPr descr="Formal_Marshall_GoldOnCard_NoBG.eps" id="470" name="Google Shape;470;p8"/>
          <p:cNvPicPr preferRelativeResize="0"/>
          <p:nvPr/>
        </p:nvPicPr>
        <p:blipFill rotWithShape="1">
          <a:blip r:embed="rId4">
            <a:alphaModFix/>
          </a:blip>
          <a:srcRect b="0" l="0" r="0" t="0"/>
          <a:stretch/>
        </p:blipFill>
        <p:spPr>
          <a:xfrm>
            <a:off x="231347" y="4703289"/>
            <a:ext cx="1381476" cy="325315"/>
          </a:xfrm>
          <a:prstGeom prst="rect">
            <a:avLst/>
          </a:prstGeom>
          <a:noFill/>
          <a:ln>
            <a:noFill/>
          </a:ln>
        </p:spPr>
      </p:pic>
      <p:sp>
        <p:nvSpPr>
          <p:cNvPr id="471" name="Google Shape;471;p8"/>
          <p:cNvSpPr txBox="1"/>
          <p:nvPr/>
        </p:nvSpPr>
        <p:spPr>
          <a:xfrm>
            <a:off x="383750" y="691675"/>
            <a:ext cx="419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Rubik"/>
                <a:ea typeface="Rubik"/>
                <a:cs typeface="Rubik"/>
                <a:sym typeface="Rubik"/>
              </a:rPr>
              <a:t>Leading Index </a:t>
            </a:r>
            <a:endParaRPr b="1" i="0" sz="18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Rubik"/>
                <a:ea typeface="Rubik"/>
                <a:cs typeface="Rubik"/>
                <a:sym typeface="Rubik"/>
              </a:rPr>
              <a:t>for the United States</a:t>
            </a:r>
            <a:endParaRPr b="0" i="0" sz="1200" u="none" cap="none" strike="noStrike">
              <a:solidFill>
                <a:srgbClr val="191919"/>
              </a:solidFill>
              <a:latin typeface="Rubik"/>
              <a:ea typeface="Rubik"/>
              <a:cs typeface="Rubik"/>
              <a:sym typeface="Rubik"/>
            </a:endParaRPr>
          </a:p>
        </p:txBody>
      </p:sp>
      <p:sp>
        <p:nvSpPr>
          <p:cNvPr id="472" name="Google Shape;472;p8"/>
          <p:cNvSpPr txBox="1"/>
          <p:nvPr/>
        </p:nvSpPr>
        <p:spPr>
          <a:xfrm>
            <a:off x="4605425" y="691675"/>
            <a:ext cx="419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Rubik"/>
                <a:ea typeface="Rubik"/>
                <a:cs typeface="Rubik"/>
                <a:sym typeface="Rubik"/>
              </a:rPr>
              <a:t>University of Michigan</a:t>
            </a:r>
            <a:endParaRPr b="1" i="0" sz="1800" u="none" cap="none" strike="noStrike">
              <a:solidFill>
                <a:schemeClr val="dk2"/>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Rubik"/>
                <a:ea typeface="Rubik"/>
                <a:cs typeface="Rubik"/>
                <a:sym typeface="Rubik"/>
              </a:rPr>
              <a:t>Consumer Sentiment</a:t>
            </a:r>
            <a:endParaRPr b="0" i="0" sz="1200" u="none" cap="none" strike="noStrike">
              <a:solidFill>
                <a:srgbClr val="191919"/>
              </a:solidFill>
              <a:latin typeface="Rubik"/>
              <a:ea typeface="Rubik"/>
              <a:cs typeface="Rubik"/>
              <a:sym typeface="Rubik"/>
            </a:endParaRPr>
          </a:p>
        </p:txBody>
      </p:sp>
      <p:sp>
        <p:nvSpPr>
          <p:cNvPr id="473" name="Google Shape;473;p8"/>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Why Were 12 Predictors Dropped?</a:t>
            </a:r>
            <a:endParaRPr b="1" sz="3200"/>
          </a:p>
        </p:txBody>
      </p:sp>
      <p:sp>
        <p:nvSpPr>
          <p:cNvPr id="474" name="Google Shape;474;p8"/>
          <p:cNvSpPr txBox="1"/>
          <p:nvPr/>
        </p:nvSpPr>
        <p:spPr>
          <a:xfrm>
            <a:off x="3072000" y="399090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8"/>
          <p:cNvPicPr preferRelativeResize="0"/>
          <p:nvPr/>
        </p:nvPicPr>
        <p:blipFill rotWithShape="1">
          <a:blip r:embed="rId5">
            <a:alphaModFix/>
          </a:blip>
          <a:srcRect b="0" l="0" r="0" t="0"/>
          <a:stretch/>
        </p:blipFill>
        <p:spPr>
          <a:xfrm>
            <a:off x="510738" y="1417325"/>
            <a:ext cx="3940024" cy="2560325"/>
          </a:xfrm>
          <a:prstGeom prst="rect">
            <a:avLst/>
          </a:prstGeom>
          <a:noFill/>
          <a:ln>
            <a:noFill/>
          </a:ln>
        </p:spPr>
      </p:pic>
      <p:pic>
        <p:nvPicPr>
          <p:cNvPr id="476" name="Google Shape;476;p8"/>
          <p:cNvPicPr preferRelativeResize="0"/>
          <p:nvPr/>
        </p:nvPicPr>
        <p:blipFill rotWithShape="1">
          <a:blip r:embed="rId6">
            <a:alphaModFix/>
          </a:blip>
          <a:srcRect b="0" l="0" r="0" t="0"/>
          <a:stretch/>
        </p:blipFill>
        <p:spPr>
          <a:xfrm>
            <a:off x="4723148" y="1417325"/>
            <a:ext cx="3958556" cy="256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9"/>
          <p:cNvPicPr preferRelativeResize="0"/>
          <p:nvPr/>
        </p:nvPicPr>
        <p:blipFill rotWithShape="1">
          <a:blip r:embed="rId3">
            <a:alphaModFix/>
          </a:blip>
          <a:srcRect b="0" l="0" r="0" t="0"/>
          <a:stretch/>
        </p:blipFill>
        <p:spPr>
          <a:xfrm>
            <a:off x="505375" y="628649"/>
            <a:ext cx="8133261" cy="3886200"/>
          </a:xfrm>
          <a:prstGeom prst="rect">
            <a:avLst/>
          </a:prstGeom>
          <a:noFill/>
          <a:ln>
            <a:noFill/>
          </a:ln>
        </p:spPr>
      </p:pic>
      <p:sp>
        <p:nvSpPr>
          <p:cNvPr id="482" name="Google Shape;482;p9"/>
          <p:cNvSpPr/>
          <p:nvPr/>
        </p:nvSpPr>
        <p:spPr>
          <a:xfrm>
            <a:off x="0" y="4589350"/>
            <a:ext cx="9144000" cy="553200"/>
          </a:xfrm>
          <a:prstGeom prst="rect">
            <a:avLst/>
          </a:prstGeom>
          <a:solidFill>
            <a:schemeClr val="accent2"/>
          </a:solidFill>
          <a:ln>
            <a:noFill/>
          </a:ln>
          <a:effectLst>
            <a:outerShdw blurRad="40000" rotWithShape="0" dir="5400000" dist="23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3" name="Google Shape;483;p9"/>
          <p:cNvSpPr/>
          <p:nvPr/>
        </p:nvSpPr>
        <p:spPr>
          <a:xfrm flipH="1" rot="10800000">
            <a:off x="0" y="4551250"/>
            <a:ext cx="9142500" cy="38100"/>
          </a:xfrm>
          <a:prstGeom prst="rect">
            <a:avLst/>
          </a:prstGeom>
          <a:solidFill>
            <a:schemeClr val="accent1"/>
          </a:solidFill>
          <a:ln>
            <a:noFill/>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Regular Use Shield_GoldOnWhite_NoBG.eps" id="484" name="Google Shape;484;p9"/>
          <p:cNvPicPr preferRelativeResize="0"/>
          <p:nvPr/>
        </p:nvPicPr>
        <p:blipFill rotWithShape="1">
          <a:blip r:embed="rId4">
            <a:alphaModFix/>
          </a:blip>
          <a:srcRect b="0" l="0" r="0" t="0"/>
          <a:stretch/>
        </p:blipFill>
        <p:spPr>
          <a:xfrm>
            <a:off x="8563079" y="4642113"/>
            <a:ext cx="347729" cy="447676"/>
          </a:xfrm>
          <a:prstGeom prst="rect">
            <a:avLst/>
          </a:prstGeom>
          <a:noFill/>
          <a:ln>
            <a:noFill/>
          </a:ln>
        </p:spPr>
      </p:pic>
      <p:pic>
        <p:nvPicPr>
          <p:cNvPr descr="Formal_Marshall_GoldOnCard_NoBG.eps" id="485" name="Google Shape;485;p9"/>
          <p:cNvPicPr preferRelativeResize="0"/>
          <p:nvPr/>
        </p:nvPicPr>
        <p:blipFill rotWithShape="1">
          <a:blip r:embed="rId5">
            <a:alphaModFix/>
          </a:blip>
          <a:srcRect b="0" l="0" r="0" t="0"/>
          <a:stretch/>
        </p:blipFill>
        <p:spPr>
          <a:xfrm>
            <a:off x="231347" y="4703289"/>
            <a:ext cx="1381476" cy="325315"/>
          </a:xfrm>
          <a:prstGeom prst="rect">
            <a:avLst/>
          </a:prstGeom>
          <a:noFill/>
          <a:ln>
            <a:noFill/>
          </a:ln>
        </p:spPr>
      </p:pic>
      <p:cxnSp>
        <p:nvCxnSpPr>
          <p:cNvPr id="486" name="Google Shape;486;p9"/>
          <p:cNvCxnSpPr>
            <a:endCxn id="487" idx="2"/>
          </p:cNvCxnSpPr>
          <p:nvPr/>
        </p:nvCxnSpPr>
        <p:spPr>
          <a:xfrm rot="10800000">
            <a:off x="2358815" y="2480851"/>
            <a:ext cx="1407300" cy="1491600"/>
          </a:xfrm>
          <a:prstGeom prst="straightConnector1">
            <a:avLst/>
          </a:prstGeom>
          <a:noFill/>
          <a:ln cap="flat" cmpd="sng" w="19050">
            <a:solidFill>
              <a:srgbClr val="980000"/>
            </a:solidFill>
            <a:prstDash val="solid"/>
            <a:round/>
            <a:headEnd len="sm" w="sm" type="none"/>
            <a:tailEnd len="med" w="med" type="triangle"/>
          </a:ln>
        </p:spPr>
      </p:cxnSp>
      <p:cxnSp>
        <p:nvCxnSpPr>
          <p:cNvPr id="488" name="Google Shape;488;p9"/>
          <p:cNvCxnSpPr>
            <a:endCxn id="489" idx="2"/>
          </p:cNvCxnSpPr>
          <p:nvPr/>
        </p:nvCxnSpPr>
        <p:spPr>
          <a:xfrm flipH="1" rot="10800000">
            <a:off x="6980008" y="2571743"/>
            <a:ext cx="341700" cy="1407300"/>
          </a:xfrm>
          <a:prstGeom prst="straightConnector1">
            <a:avLst/>
          </a:prstGeom>
          <a:noFill/>
          <a:ln cap="flat" cmpd="sng" w="19050">
            <a:solidFill>
              <a:srgbClr val="980000"/>
            </a:solidFill>
            <a:prstDash val="solid"/>
            <a:round/>
            <a:headEnd len="sm" w="sm" type="none"/>
            <a:tailEnd len="med" w="med" type="triangle"/>
          </a:ln>
        </p:spPr>
      </p:cxnSp>
      <p:sp>
        <p:nvSpPr>
          <p:cNvPr id="487" name="Google Shape;487;p9"/>
          <p:cNvSpPr txBox="1"/>
          <p:nvPr/>
        </p:nvSpPr>
        <p:spPr>
          <a:xfrm>
            <a:off x="1274015" y="1434151"/>
            <a:ext cx="21696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80000"/>
                </a:solidFill>
                <a:latin typeface="Rubik"/>
                <a:ea typeface="Rubik"/>
                <a:cs typeface="Rubik"/>
                <a:sym typeface="Rubik"/>
              </a:rPr>
              <a:t>Many poorly correlated predictors are</a:t>
            </a:r>
            <a:endParaRPr b="0" i="0" sz="1400" u="none" cap="none" strike="noStrike">
              <a:solidFill>
                <a:srgbClr val="9800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980000"/>
                </a:solidFill>
                <a:latin typeface="Rubik"/>
                <a:ea typeface="Rubik"/>
                <a:cs typeface="Rubik"/>
                <a:sym typeface="Rubik"/>
              </a:rPr>
              <a:t>ATMs, Futures, and Equities</a:t>
            </a:r>
            <a:endParaRPr b="1" i="0" sz="1400" u="none" cap="none" strike="noStrike">
              <a:solidFill>
                <a:srgbClr val="980000"/>
              </a:solidFill>
              <a:latin typeface="Rubik"/>
              <a:ea typeface="Rubik"/>
              <a:cs typeface="Rubik"/>
              <a:sym typeface="Rubik"/>
            </a:endParaRPr>
          </a:p>
        </p:txBody>
      </p:sp>
      <p:sp>
        <p:nvSpPr>
          <p:cNvPr id="489" name="Google Shape;489;p9"/>
          <p:cNvSpPr txBox="1"/>
          <p:nvPr/>
        </p:nvSpPr>
        <p:spPr>
          <a:xfrm>
            <a:off x="6210958" y="1740443"/>
            <a:ext cx="22215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80000"/>
                </a:solidFill>
                <a:latin typeface="Rubik"/>
                <a:ea typeface="Rubik"/>
                <a:cs typeface="Rubik"/>
                <a:sym typeface="Rubik"/>
              </a:rPr>
              <a:t>Many highly correlated predictors are</a:t>
            </a:r>
            <a:endParaRPr b="0" i="0" sz="1400" u="none" cap="none" strike="noStrike">
              <a:solidFill>
                <a:srgbClr val="9800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980000"/>
                </a:solidFill>
                <a:latin typeface="Rubik"/>
                <a:ea typeface="Rubik"/>
                <a:cs typeface="Rubik"/>
                <a:sym typeface="Rubik"/>
              </a:rPr>
              <a:t>ATMs and IVs</a:t>
            </a:r>
            <a:endParaRPr b="1" i="0" sz="1400" u="none" cap="none" strike="noStrike">
              <a:solidFill>
                <a:srgbClr val="980000"/>
              </a:solidFill>
              <a:latin typeface="Rubik"/>
              <a:ea typeface="Rubik"/>
              <a:cs typeface="Rubik"/>
              <a:sym typeface="Rubik"/>
            </a:endParaRPr>
          </a:p>
        </p:txBody>
      </p:sp>
      <p:sp>
        <p:nvSpPr>
          <p:cNvPr id="490" name="Google Shape;490;p9"/>
          <p:cNvSpPr txBox="1"/>
          <p:nvPr>
            <p:ph idx="4294967295" type="title"/>
          </p:nvPr>
        </p:nvSpPr>
        <p:spPr>
          <a:xfrm>
            <a:off x="231350" y="118975"/>
            <a:ext cx="77040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300"/>
              <a:buNone/>
            </a:pPr>
            <a:r>
              <a:rPr b="1" lang="en" sz="3200"/>
              <a:t>Most Positive Correlation: IV and ATM</a:t>
            </a:r>
            <a:endParaRPr b="1" sz="3200"/>
          </a:p>
        </p:txBody>
      </p:sp>
    </p:spTree>
  </p:cSld>
  <p:clrMapOvr>
    <a:masterClrMapping/>
  </p:clrMapOvr>
</p:sld>
</file>

<file path=ppt/theme/theme1.xml><?xml version="1.0" encoding="utf-8"?>
<a:theme xmlns:a="http://schemas.openxmlformats.org/drawingml/2006/main" xmlns:r="http://schemas.openxmlformats.org/officeDocument/2006/relationships" name="CRM Implementation Meeting by Slidesgo">
  <a:themeElements>
    <a:clrScheme name="Simple Light">
      <a:dk1>
        <a:srgbClr val="073763"/>
      </a:dk1>
      <a:lt1>
        <a:srgbClr val="E7EEF5"/>
      </a:lt1>
      <a:dk2>
        <a:srgbClr val="0B5394"/>
      </a:dk2>
      <a:lt2>
        <a:srgbClr val="6FA8DC"/>
      </a:lt2>
      <a:accent1>
        <a:srgbClr val="9FC5E8"/>
      </a:accent1>
      <a:accent2>
        <a:srgbClr val="FFFFFF"/>
      </a:accent2>
      <a:accent3>
        <a:srgbClr val="FFFFFF"/>
      </a:accent3>
      <a:accent4>
        <a:srgbClr val="FFFFFF"/>
      </a:accent4>
      <a:accent5>
        <a:srgbClr val="FFFFFF"/>
      </a:accent5>
      <a:accent6>
        <a:srgbClr val="FFFFF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9">
      <a:dk1>
        <a:srgbClr val="990000"/>
      </a:dk1>
      <a:lt1>
        <a:srgbClr val="FFFFFF"/>
      </a:lt1>
      <a:dk2>
        <a:srgbClr val="323232"/>
      </a:dk2>
      <a:lt2>
        <a:srgbClr val="E3DED1"/>
      </a:lt2>
      <a:accent1>
        <a:srgbClr val="FFCC00"/>
      </a:accent1>
      <a:accent2>
        <a:srgbClr val="991B1E"/>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